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28" r:id="rId2"/>
    <p:sldId id="259" r:id="rId3"/>
    <p:sldId id="294" r:id="rId4"/>
    <p:sldId id="331" r:id="rId5"/>
    <p:sldId id="321" r:id="rId6"/>
    <p:sldId id="330" r:id="rId7"/>
    <p:sldId id="296" r:id="rId8"/>
    <p:sldId id="332" r:id="rId9"/>
    <p:sldId id="333" r:id="rId10"/>
    <p:sldId id="334" r:id="rId11"/>
    <p:sldId id="335" r:id="rId12"/>
    <p:sldId id="336" r:id="rId13"/>
    <p:sldId id="337" r:id="rId14"/>
    <p:sldId id="338" r:id="rId15"/>
    <p:sldId id="340" r:id="rId16"/>
    <p:sldId id="341" r:id="rId17"/>
    <p:sldId id="343" r:id="rId18"/>
    <p:sldId id="344" r:id="rId19"/>
    <p:sldId id="342" r:id="rId20"/>
    <p:sldId id="297" r:id="rId21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24"/>
      <p:bold r:id="rId25"/>
    </p:embeddedFont>
    <p:embeddedFont>
      <p:font typeface="Arial Black" panose="020B0A04020102020204" pitchFamily="34" charset="0"/>
      <p:bold r:id="rId26"/>
    </p:embeddedFont>
    <p:embeddedFont>
      <p:font typeface="Bahnschrift SemiLight" panose="020B0502040204020203" pitchFamily="34" charset="0"/>
      <p:regular r:id="rId27"/>
    </p:embeddedFont>
    <p:embeddedFont>
      <p:font typeface="Book Antiqua" panose="02040602050305030304" pitchFamily="18" charset="0"/>
      <p:regular r:id="rId28"/>
      <p:bold r:id="rId29"/>
      <p:italic r:id="rId30"/>
      <p:boldItalic r:id="rId31"/>
    </p:embeddedFont>
    <p:embeddedFont>
      <p:font typeface="Bookman Old Style" panose="02050604050505020204" pitchFamily="18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9B9"/>
    <a:srgbClr val="E5FFA8"/>
    <a:srgbClr val="325924"/>
    <a:srgbClr val="92D050"/>
    <a:srgbClr val="2F541E"/>
    <a:srgbClr val="700000"/>
    <a:srgbClr val="B7D2C9"/>
    <a:srgbClr val="A8C8B8"/>
    <a:srgbClr val="93B7C7"/>
    <a:srgbClr val="A2C3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1" autoAdjust="0"/>
    <p:restoredTop sz="94816" autoAdjust="0"/>
  </p:normalViewPr>
  <p:slideViewPr>
    <p:cSldViewPr>
      <p:cViewPr varScale="1">
        <p:scale>
          <a:sx n="68" d="100"/>
          <a:sy n="68" d="100"/>
        </p:scale>
        <p:origin x="167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048" y="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2025-04-13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2025-04-13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325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879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539552" y="1700808"/>
            <a:ext cx="4248472" cy="1872208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E5FFA8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2025-04-13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376" y="692696"/>
            <a:ext cx="1167248" cy="11550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2" name="직사각형 11"/>
          <p:cNvSpPr/>
          <p:nvPr userDrawn="1"/>
        </p:nvSpPr>
        <p:spPr>
          <a:xfrm>
            <a:off x="2307770" y="1139984"/>
            <a:ext cx="6836229" cy="1512168"/>
          </a:xfrm>
          <a:prstGeom prst="rect">
            <a:avLst/>
          </a:prstGeom>
          <a:solidFill>
            <a:srgbClr val="3259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2132856"/>
            <a:ext cx="950914" cy="9409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86954"/>
            <a:ext cx="799288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E5FFA8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2025-04-13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86772" y="1268760"/>
            <a:ext cx="8009661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2025-04-13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971600" y="86954"/>
            <a:ext cx="7416824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325924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386774" y="1268760"/>
            <a:ext cx="8009660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직사각형 10"/>
          <p:cNvSpPr/>
          <p:nvPr userDrawn="1"/>
        </p:nvSpPr>
        <p:spPr>
          <a:xfrm>
            <a:off x="1475656" y="3380721"/>
            <a:ext cx="7668344" cy="1196752"/>
          </a:xfrm>
          <a:prstGeom prst="rect">
            <a:avLst/>
          </a:prstGeom>
          <a:solidFill>
            <a:srgbClr val="2F54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2804657"/>
            <a:ext cx="1167248" cy="1155004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2025-04-13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475656" y="3356992"/>
            <a:ext cx="6048672" cy="132194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b="0" kern="1200" baseline="0" dirty="0">
                <a:solidFill>
                  <a:srgbClr val="E5FFA8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2025-04-13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23528" y="1700808"/>
            <a:ext cx="4032448" cy="2016224"/>
          </a:xfrm>
        </p:spPr>
        <p:txBody>
          <a:bodyPr/>
          <a:lstStyle/>
          <a:p>
            <a:r>
              <a:rPr lang="en-US" altLang="ko-KR" sz="3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ENERGY </a:t>
            </a:r>
            <a:br>
              <a:rPr lang="en-US" altLang="ko-KR" sz="3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US" altLang="ko-KR" sz="3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CYCLE</a:t>
            </a:r>
            <a:br>
              <a:rPr lang="en-US" altLang="ko-KR" sz="3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US" altLang="ko-KR" sz="3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OVERVIEW</a:t>
            </a:r>
            <a:endParaRPr lang="ko-KR" altLang="en-US" sz="3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39552" y="3717032"/>
            <a:ext cx="3456384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2400" dirty="0">
              <a:solidFill>
                <a:schemeClr val="bg1"/>
              </a:solidFill>
              <a:ea typeface="맑은 고딕" pitchFamily="50" charset="-127"/>
              <a:cs typeface="굴림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400" dirty="0">
                <a:solidFill>
                  <a:schemeClr val="bg1"/>
                </a:solidFill>
                <a:ea typeface="맑은 고딕" pitchFamily="50" charset="-127"/>
                <a:cs typeface="굴림" pitchFamily="50" charset="-127"/>
              </a:rPr>
              <a:t>____________________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24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>
                <a:solidFill>
                  <a:schemeClr val="bg1"/>
                </a:solidFill>
                <a:latin typeface="Book Antiqua" panose="02040602050305030304" pitchFamily="18" charset="0"/>
                <a:ea typeface="맑은 고딕" pitchFamily="50" charset="-127"/>
                <a:cs typeface="굴림" pitchFamily="50" charset="-127"/>
              </a:rPr>
              <a:t>ONUNWOR EXCELLENCE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1" dirty="0">
                <a:solidFill>
                  <a:schemeClr val="bg1"/>
                </a:solidFill>
                <a:latin typeface="Book Antiqua" panose="02040602050305030304" pitchFamily="18" charset="0"/>
                <a:ea typeface="맑은 고딕" pitchFamily="50" charset="-127"/>
                <a:cs typeface="굴림" pitchFamily="50" charset="-127"/>
              </a:rPr>
              <a:t>DATA / ENERGY ANALYST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516379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4. INSIGHTS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7D2A89-0753-4781-88F2-A1A7E4EB9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68760"/>
            <a:ext cx="9144000" cy="5502286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i="0" dirty="0">
                <a:latin typeface="Bookman Old Style" panose="02050604050505020204" pitchFamily="18" charset="0"/>
              </a:rPr>
              <a:t>The Year 2020 was the highest production and consumption Year with Production </a:t>
            </a:r>
          </a:p>
          <a:p>
            <a:pPr marL="0" indent="0"/>
            <a:r>
              <a:rPr lang="en-US" i="0" dirty="0">
                <a:latin typeface="Bookman Old Style" panose="02050604050505020204" pitchFamily="18" charset="0"/>
              </a:rPr>
              <a:t>   Values as </a:t>
            </a:r>
            <a:r>
              <a:rPr lang="en-US" alt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2,609,840TWh  </a:t>
            </a:r>
            <a:r>
              <a:rPr lang="en-US" altLang="en-US" i="0" dirty="0">
                <a:latin typeface="Bookman Old Style" panose="02050604050505020204" pitchFamily="18" charset="0"/>
              </a:rPr>
              <a:t>and Consumption Values as</a:t>
            </a:r>
            <a:r>
              <a:rPr lang="en-US" altLang="en-US" b="1" i="0" dirty="0">
                <a:latin typeface="Bookman Old Style" panose="02050604050505020204" pitchFamily="18" charset="0"/>
              </a:rPr>
              <a:t> 2,617,249TWh</a:t>
            </a:r>
          </a:p>
          <a:p>
            <a:pPr marL="0" indent="0"/>
            <a:endParaRPr lang="en-US" altLang="en-US" b="1" i="0" dirty="0">
              <a:latin typeface="Bookman Old Style" panose="020506040505050202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i="0" dirty="0">
                <a:latin typeface="Bookman Old Style" panose="02050604050505020204" pitchFamily="18" charset="0"/>
              </a:rPr>
              <a:t>The Year </a:t>
            </a:r>
            <a:r>
              <a:rPr lang="en-US" altLang="en-US" b="1" i="0" dirty="0">
                <a:latin typeface="Bookman Old Style" panose="02050604050505020204" pitchFamily="18" charset="0"/>
              </a:rPr>
              <a:t>2020</a:t>
            </a:r>
            <a:r>
              <a:rPr lang="en-US" altLang="en-US" i="0" dirty="0">
                <a:latin typeface="Bookman Old Style" panose="02050604050505020204" pitchFamily="18" charset="0"/>
              </a:rPr>
              <a:t> and </a:t>
            </a:r>
            <a:r>
              <a:rPr lang="en-US" altLang="en-US" b="1" i="0" dirty="0">
                <a:latin typeface="Bookman Old Style" panose="02050604050505020204" pitchFamily="18" charset="0"/>
              </a:rPr>
              <a:t>2024</a:t>
            </a:r>
            <a:r>
              <a:rPr lang="en-US" altLang="en-US" i="0" dirty="0">
                <a:latin typeface="Bookman Old Style" panose="02050604050505020204" pitchFamily="18" charset="0"/>
              </a:rPr>
              <a:t> recorded a </a:t>
            </a:r>
            <a:r>
              <a:rPr lang="en-US" altLang="en-US" i="0" dirty="0">
                <a:solidFill>
                  <a:srgbClr val="00B050"/>
                </a:solidFill>
                <a:latin typeface="Bookman Old Style" panose="02050604050505020204" pitchFamily="18" charset="0"/>
              </a:rPr>
              <a:t>“Surplus” </a:t>
            </a:r>
            <a:r>
              <a:rPr lang="en-US" altLang="en-US" i="0" dirty="0">
                <a:latin typeface="Bookman Old Style" panose="02050604050505020204" pitchFamily="18" charset="0"/>
              </a:rPr>
              <a:t>while </a:t>
            </a:r>
            <a:r>
              <a:rPr lang="en-US" altLang="en-US" b="1" i="0" dirty="0">
                <a:latin typeface="Bookman Old Style" panose="02050604050505020204" pitchFamily="18" charset="0"/>
              </a:rPr>
              <a:t>2021</a:t>
            </a:r>
            <a:r>
              <a:rPr lang="en-US" altLang="en-US" i="0" dirty="0">
                <a:latin typeface="Bookman Old Style" panose="02050604050505020204" pitchFamily="18" charset="0"/>
              </a:rPr>
              <a:t> through </a:t>
            </a:r>
            <a:r>
              <a:rPr lang="en-US" altLang="en-US" b="1" i="0" dirty="0">
                <a:latin typeface="Bookman Old Style" panose="02050604050505020204" pitchFamily="18" charset="0"/>
              </a:rPr>
              <a:t>2023</a:t>
            </a:r>
            <a:r>
              <a:rPr lang="en-US" altLang="en-US" i="0" dirty="0">
                <a:latin typeface="Bookman Old Style" panose="02050604050505020204" pitchFamily="18" charset="0"/>
              </a:rPr>
              <a:t> recorded a</a:t>
            </a:r>
          </a:p>
          <a:p>
            <a:pPr marL="0" indent="0"/>
            <a:r>
              <a:rPr lang="en-US" altLang="en-US" i="0" dirty="0">
                <a:latin typeface="Bookman Old Style" panose="02050604050505020204" pitchFamily="18" charset="0"/>
              </a:rPr>
              <a:t>  </a:t>
            </a:r>
            <a:r>
              <a:rPr lang="en-US" altLang="en-US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“Deficit”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altLang="en-US" b="1" i="0" dirty="0">
              <a:solidFill>
                <a:srgbClr val="FF0000"/>
              </a:solidFill>
            </a:endParaRPr>
          </a:p>
          <a:p>
            <a:endParaRPr lang="en-US" altLang="en-US" b="1" i="0" dirty="0">
              <a:solidFill>
                <a:srgbClr val="FFC000"/>
              </a:solidFill>
            </a:endParaRPr>
          </a:p>
          <a:p>
            <a:endParaRPr lang="en-US" altLang="en-US" b="1" i="0" dirty="0">
              <a:solidFill>
                <a:srgbClr val="FFC000"/>
              </a:solidFill>
            </a:endParaRPr>
          </a:p>
          <a:p>
            <a:r>
              <a:rPr lang="en-US" altLang="en-US" b="1" i="0" dirty="0">
                <a:solidFill>
                  <a:srgbClr val="FFC000"/>
                </a:solidFill>
                <a:latin typeface="Bookman Old Style" panose="02050604050505020204" pitchFamily="18" charset="0"/>
              </a:rPr>
              <a:t>BY ENERGY SOURCES:</a:t>
            </a:r>
          </a:p>
          <a:p>
            <a:pPr marL="0" indent="0"/>
            <a:r>
              <a:rPr lang="en-US" i="0" dirty="0">
                <a:latin typeface="Bookman Old Style" panose="02050604050505020204" pitchFamily="18" charset="0"/>
              </a:rPr>
              <a:t>With</a:t>
            </a:r>
            <a:r>
              <a:rPr lang="en-US" b="1" i="0" dirty="0">
                <a:latin typeface="Bookman Old Style" panose="02050604050505020204" pitchFamily="18" charset="0"/>
              </a:rPr>
              <a:t> </a:t>
            </a:r>
            <a:r>
              <a:rPr lang="en-US" b="1" i="0" dirty="0">
                <a:solidFill>
                  <a:schemeClr val="tx2">
                    <a:lumMod val="75000"/>
                  </a:schemeClr>
                </a:solidFill>
                <a:latin typeface="Bookman Old Style" panose="02050604050505020204" pitchFamily="18" charset="0"/>
              </a:rPr>
              <a:t>Wind, Solar, Oil, Nuclear, Coal, Hydro, Gas</a:t>
            </a:r>
            <a:r>
              <a:rPr lang="en-US" i="0" dirty="0">
                <a:solidFill>
                  <a:schemeClr val="tx2">
                    <a:lumMod val="75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i="0" dirty="0">
                <a:latin typeface="Bookman Old Style" panose="02050604050505020204" pitchFamily="18" charset="0"/>
              </a:rPr>
              <a:t>as stated sources,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i="0" u="sng" dirty="0">
                <a:latin typeface="Bookman Old Style" panose="02050604050505020204" pitchFamily="18" charset="0"/>
              </a:rPr>
              <a:t>HIGHEST PRODUCING AND CONSUMING ENERGY SOURCE</a:t>
            </a:r>
          </a:p>
          <a:p>
            <a:pPr marL="0" indent="0" algn="ctr"/>
            <a:endParaRPr lang="en-US" i="0" u="sng" dirty="0"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b="1" i="0" dirty="0">
                <a:latin typeface="Bookman Old Style" panose="02050604050505020204" pitchFamily="18" charset="0"/>
              </a:rPr>
              <a:t>WIND </a:t>
            </a:r>
            <a:r>
              <a:rPr lang="en-US" i="0" dirty="0">
                <a:latin typeface="Bookman Old Style" panose="02050604050505020204" pitchFamily="18" charset="0"/>
              </a:rPr>
              <a:t>with Consumption values</a:t>
            </a:r>
            <a:r>
              <a:rPr lang="en-US" b="1" i="0" dirty="0">
                <a:latin typeface="Bookman Old Style" panose="02050604050505020204" pitchFamily="18" charset="0"/>
              </a:rPr>
              <a:t> 1,881,223 </a:t>
            </a:r>
            <a:r>
              <a:rPr lang="en-US" i="0" dirty="0">
                <a:latin typeface="Bookman Old Style" panose="02050604050505020204" pitchFamily="18" charset="0"/>
              </a:rPr>
              <a:t>TWh and</a:t>
            </a:r>
          </a:p>
          <a:p>
            <a:pPr marL="0" indent="0" algn="ctr"/>
            <a:r>
              <a:rPr lang="en-US" i="0" dirty="0">
                <a:latin typeface="Bookman Old Style" panose="02050604050505020204" pitchFamily="18" charset="0"/>
              </a:rPr>
              <a:t> Production values </a:t>
            </a:r>
            <a:r>
              <a:rPr 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1,884,446 </a:t>
            </a:r>
            <a:r>
              <a:rPr lang="en-US" i="0" dirty="0">
                <a:latin typeface="Bookman Old Style" panose="02050604050505020204" pitchFamily="18" charset="0"/>
              </a:rPr>
              <a:t>TWh</a:t>
            </a: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i="0" u="sng" dirty="0">
                <a:latin typeface="Bookman Old Style" panose="02050604050505020204" pitchFamily="18" charset="0"/>
              </a:rPr>
              <a:t>LOWEST PRODUCING AND CONSUMING ENERGY SOURCE</a:t>
            </a:r>
          </a:p>
          <a:p>
            <a:pPr marL="0" indent="0" algn="ctr"/>
            <a:r>
              <a:rPr lang="en-US" b="1" i="0" dirty="0">
                <a:latin typeface="Bookman Old Style" panose="02050604050505020204" pitchFamily="18" charset="0"/>
              </a:rPr>
              <a:t>SOLAR </a:t>
            </a:r>
            <a:r>
              <a:rPr lang="en-US" i="0" dirty="0">
                <a:latin typeface="Bookman Old Style" panose="02050604050505020204" pitchFamily="18" charset="0"/>
              </a:rPr>
              <a:t>with Consumption values</a:t>
            </a:r>
            <a:r>
              <a:rPr lang="en-US" b="1" i="0" dirty="0">
                <a:latin typeface="Bookman Old Style" panose="02050604050505020204" pitchFamily="18" charset="0"/>
              </a:rPr>
              <a:t> 1,753,005 </a:t>
            </a:r>
            <a:r>
              <a:rPr lang="en-US" i="0" dirty="0">
                <a:latin typeface="Bookman Old Style" panose="02050604050505020204" pitchFamily="18" charset="0"/>
              </a:rPr>
              <a:t>TWh and</a:t>
            </a:r>
          </a:p>
          <a:p>
            <a:pPr marL="0" indent="0" algn="ctr"/>
            <a:r>
              <a:rPr lang="en-US" i="0" dirty="0">
                <a:latin typeface="Bookman Old Style" panose="02050604050505020204" pitchFamily="18" charset="0"/>
              </a:rPr>
              <a:t> Production values </a:t>
            </a:r>
            <a:r>
              <a:rPr 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1,756,296 </a:t>
            </a:r>
            <a:r>
              <a:rPr lang="en-US" i="0" dirty="0">
                <a:latin typeface="Bookman Old Style" panose="02050604050505020204" pitchFamily="18" charset="0"/>
              </a:rPr>
              <a:t>TWh</a:t>
            </a:r>
            <a:endParaRPr lang="en-US" b="1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827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4. INSIGHTS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7D2A89-0753-4781-88F2-A1A7E4EB9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68760"/>
            <a:ext cx="9144000" cy="5502286"/>
          </a:xfrm>
        </p:spPr>
        <p:txBody>
          <a:bodyPr/>
          <a:lstStyle/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/>
            <a:r>
              <a:rPr lang="en-US" altLang="en-US" b="1" i="0" dirty="0">
                <a:solidFill>
                  <a:srgbClr val="FFC000"/>
                </a:solidFill>
                <a:latin typeface="Bookman Old Style" panose="02050604050505020204" pitchFamily="18" charset="0"/>
              </a:rPr>
              <a:t>BY COUNTRY:</a:t>
            </a:r>
          </a:p>
          <a:p>
            <a:pPr marL="0" indent="0"/>
            <a:endParaRPr lang="en-US" altLang="en-US" b="1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0" indent="0"/>
            <a:r>
              <a:rPr lang="en-US" altLang="en-US" i="0" dirty="0">
                <a:latin typeface="Bookman Old Style" panose="02050604050505020204" pitchFamily="18" charset="0"/>
              </a:rPr>
              <a:t>Given countries are:</a:t>
            </a:r>
          </a:p>
          <a:p>
            <a:pPr marL="0" indent="0"/>
            <a:r>
              <a:rPr lang="en-US" altLang="en-US" b="1" i="0" dirty="0">
                <a:latin typeface="Bookman Old Style" panose="02050604050505020204" pitchFamily="18" charset="0"/>
              </a:rPr>
              <a:t>Australia, Brazil, China, France, </a:t>
            </a:r>
          </a:p>
          <a:p>
            <a:pPr marL="0" indent="0"/>
            <a:r>
              <a:rPr lang="en-US" altLang="en-US" b="1" i="0" dirty="0">
                <a:latin typeface="Bookman Old Style" panose="02050604050505020204" pitchFamily="18" charset="0"/>
              </a:rPr>
              <a:t>Germany, India, Japan, Russia, </a:t>
            </a:r>
          </a:p>
          <a:p>
            <a:pPr marL="0" indent="0"/>
            <a:r>
              <a:rPr lang="en-US" altLang="en-US" b="1" i="0" dirty="0">
                <a:latin typeface="Bookman Old Style" panose="02050604050505020204" pitchFamily="18" charset="0"/>
              </a:rPr>
              <a:t>South Korea, United Kingdom, USA</a:t>
            </a:r>
          </a:p>
          <a:p>
            <a:pPr marL="0" indent="0"/>
            <a:endParaRPr lang="en-US" altLang="en-US" b="1" i="0" dirty="0">
              <a:latin typeface="Bookman Old Style" panose="02050604050505020204" pitchFamily="18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i="0" u="sng" dirty="0">
                <a:latin typeface="Bookman Old Style" panose="02050604050505020204" pitchFamily="18" charset="0"/>
              </a:rPr>
              <a:t>HIGHEST PRODUCING AND CONSUMING COUNTRY: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i="0" u="sng" dirty="0"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b="1" i="0" dirty="0">
                <a:latin typeface="Bookman Old Style" panose="02050604050505020204" pitchFamily="18" charset="0"/>
              </a:rPr>
              <a:t>AUSTRALIA </a:t>
            </a:r>
            <a:r>
              <a:rPr lang="en-US" i="0" dirty="0">
                <a:latin typeface="Bookman Old Style" panose="02050604050505020204" pitchFamily="18" charset="0"/>
              </a:rPr>
              <a:t>with Consumption values</a:t>
            </a:r>
            <a:r>
              <a:rPr lang="en-US" b="1" i="0" dirty="0">
                <a:latin typeface="Bookman Old Style" panose="02050604050505020204" pitchFamily="18" charset="0"/>
              </a:rPr>
              <a:t> </a:t>
            </a:r>
            <a:r>
              <a:rPr 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1,100,736</a:t>
            </a:r>
            <a:r>
              <a:rPr lang="en-US" b="1" i="0" dirty="0">
                <a:latin typeface="Bookman Old Style" panose="02050604050505020204" pitchFamily="18" charset="0"/>
              </a:rPr>
              <a:t> </a:t>
            </a:r>
            <a:r>
              <a:rPr lang="en-US" i="0" dirty="0">
                <a:latin typeface="Bookman Old Style" panose="02050604050505020204" pitchFamily="18" charset="0"/>
              </a:rPr>
              <a:t>TWh and</a:t>
            </a:r>
          </a:p>
          <a:p>
            <a:pPr marL="0" indent="0" algn="ctr"/>
            <a:r>
              <a:rPr lang="en-US" i="0" dirty="0">
                <a:latin typeface="Bookman Old Style" panose="02050604050505020204" pitchFamily="18" charset="0"/>
              </a:rPr>
              <a:t> Production values </a:t>
            </a:r>
            <a:r>
              <a:rPr lang="en-US" b="1" i="0" dirty="0">
                <a:latin typeface="Bookman Old Style" panose="02050604050505020204" pitchFamily="18" charset="0"/>
              </a:rPr>
              <a:t>1,094,769</a:t>
            </a:r>
            <a:r>
              <a:rPr lang="en-US" i="0" dirty="0">
                <a:latin typeface="Bookman Old Style" panose="02050604050505020204" pitchFamily="18" charset="0"/>
              </a:rPr>
              <a:t> TWh</a:t>
            </a: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i="0" u="sng" dirty="0">
                <a:latin typeface="Bookman Old Style" panose="02050604050505020204" pitchFamily="18" charset="0"/>
              </a:rPr>
              <a:t>LOWEST PRODUCING AND CONSUMING COUNTRY:</a:t>
            </a: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b="1" i="0" dirty="0">
                <a:latin typeface="Bookman Old Style" panose="02050604050505020204" pitchFamily="18" charset="0"/>
              </a:rPr>
              <a:t>USA </a:t>
            </a:r>
            <a:r>
              <a:rPr lang="en-US" i="0" dirty="0">
                <a:latin typeface="Bookman Old Style" panose="02050604050505020204" pitchFamily="18" charset="0"/>
              </a:rPr>
              <a:t>with Consumption values</a:t>
            </a:r>
            <a:r>
              <a:rPr lang="en-US" b="1" i="0" dirty="0">
                <a:latin typeface="Bookman Old Style" panose="02050604050505020204" pitchFamily="18" charset="0"/>
              </a:rPr>
              <a:t> 1,026,477</a:t>
            </a:r>
            <a:r>
              <a:rPr lang="en-US" i="0" dirty="0">
                <a:latin typeface="Bookman Old Style" panose="02050604050505020204" pitchFamily="18" charset="0"/>
              </a:rPr>
              <a:t> TWh and</a:t>
            </a:r>
          </a:p>
          <a:p>
            <a:pPr marL="0" indent="0" algn="ctr"/>
            <a:r>
              <a:rPr lang="en-US" i="0" dirty="0">
                <a:latin typeface="Bookman Old Style" panose="02050604050505020204" pitchFamily="18" charset="0"/>
              </a:rPr>
              <a:t> Production values </a:t>
            </a:r>
            <a:r>
              <a:rPr 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1,027,914 </a:t>
            </a:r>
            <a:r>
              <a:rPr lang="en-US" i="0" dirty="0">
                <a:latin typeface="Bookman Old Style" panose="02050604050505020204" pitchFamily="18" charset="0"/>
              </a:rPr>
              <a:t>TWh</a:t>
            </a: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/>
            <a:endParaRPr lang="en-US" altLang="en-US" b="1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798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4. INSIGHTS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7D2A89-0753-4781-88F2-A1A7E4EB9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68760"/>
            <a:ext cx="9144000" cy="5502286"/>
          </a:xfrm>
        </p:spPr>
        <p:txBody>
          <a:bodyPr/>
          <a:lstStyle/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/>
            <a:r>
              <a:rPr lang="en-US" altLang="en-US" b="1" i="0" dirty="0">
                <a:solidFill>
                  <a:srgbClr val="FFC000"/>
                </a:solidFill>
                <a:latin typeface="Bookman Old Style" panose="02050604050505020204" pitchFamily="18" charset="0"/>
              </a:rPr>
              <a:t>BY MONTHS:</a:t>
            </a:r>
          </a:p>
          <a:p>
            <a:pPr marL="0" indent="0"/>
            <a:endParaRPr lang="en-US" altLang="en-US" b="1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0" indent="0"/>
            <a:endParaRPr lang="en-US" altLang="en-US" b="1" i="0" dirty="0">
              <a:latin typeface="Bookman Old Style" panose="02050604050505020204" pitchFamily="18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i="0" u="sng" dirty="0">
                <a:latin typeface="Bookman Old Style" panose="02050604050505020204" pitchFamily="18" charset="0"/>
              </a:rPr>
              <a:t>HIGHEST PRODUCING AND CONSUMING MONTH:</a:t>
            </a:r>
          </a:p>
          <a:p>
            <a:pPr marL="0" indent="0" algn="ctr"/>
            <a:r>
              <a:rPr lang="en-US" b="1" i="0" dirty="0">
                <a:latin typeface="Bookman Old Style" panose="02050604050505020204" pitchFamily="18" charset="0"/>
              </a:rPr>
              <a:t>MARCH </a:t>
            </a:r>
            <a:r>
              <a:rPr lang="en-US" i="0" dirty="0">
                <a:latin typeface="Bookman Old Style" panose="02050604050505020204" pitchFamily="18" charset="0"/>
              </a:rPr>
              <a:t>with Consumption values</a:t>
            </a:r>
            <a:r>
              <a:rPr lang="en-US" b="1" i="0" dirty="0">
                <a:latin typeface="Bookman Old Style" panose="02050604050505020204" pitchFamily="18" charset="0"/>
              </a:rPr>
              <a:t> 1,119,290 </a:t>
            </a:r>
            <a:r>
              <a:rPr lang="en-US" i="0" dirty="0">
                <a:latin typeface="Bookman Old Style" panose="02050604050505020204" pitchFamily="18" charset="0"/>
              </a:rPr>
              <a:t>TWh and</a:t>
            </a:r>
          </a:p>
          <a:p>
            <a:pPr marL="0" indent="0" algn="ctr"/>
            <a:r>
              <a:rPr lang="en-US" i="0" dirty="0">
                <a:latin typeface="Bookman Old Style" panose="02050604050505020204" pitchFamily="18" charset="0"/>
              </a:rPr>
              <a:t> Production values</a:t>
            </a:r>
            <a:r>
              <a:rPr lang="en-US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 </a:t>
            </a:r>
            <a:r>
              <a:rPr 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1,122,433</a:t>
            </a:r>
            <a:r>
              <a:rPr lang="en-US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 </a:t>
            </a:r>
            <a:r>
              <a:rPr lang="en-US" i="0" dirty="0">
                <a:latin typeface="Bookman Old Style" panose="02050604050505020204" pitchFamily="18" charset="0"/>
              </a:rPr>
              <a:t>TWh</a:t>
            </a:r>
          </a:p>
          <a:p>
            <a:pPr marL="0" indent="0"/>
            <a:endParaRPr lang="en-US" i="0" u="sng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i="0" u="sng" dirty="0">
                <a:latin typeface="Bookman Old Style" panose="02050604050505020204" pitchFamily="18" charset="0"/>
              </a:rPr>
              <a:t>LOWEST PRODUCING AND CONSUMING MONTH:</a:t>
            </a:r>
          </a:p>
          <a:p>
            <a:pPr marL="0" indent="0" algn="ctr"/>
            <a:r>
              <a:rPr lang="en-US" b="1" i="0" dirty="0">
                <a:latin typeface="Bookman Old Style" panose="02050604050505020204" pitchFamily="18" charset="0"/>
              </a:rPr>
              <a:t>JULY </a:t>
            </a:r>
            <a:r>
              <a:rPr lang="en-US" i="0" dirty="0">
                <a:latin typeface="Bookman Old Style" panose="02050604050505020204" pitchFamily="18" charset="0"/>
              </a:rPr>
              <a:t>with Consumption values</a:t>
            </a:r>
            <a:r>
              <a:rPr lang="en-US" b="1" i="0" dirty="0">
                <a:latin typeface="Bookman Old Style" panose="02050604050505020204" pitchFamily="18" charset="0"/>
              </a:rPr>
              <a:t> 1,015,434 </a:t>
            </a:r>
            <a:r>
              <a:rPr lang="en-US" i="0" dirty="0">
                <a:latin typeface="Bookman Old Style" panose="02050604050505020204" pitchFamily="18" charset="0"/>
              </a:rPr>
              <a:t>TWh and</a:t>
            </a:r>
          </a:p>
          <a:p>
            <a:pPr marL="0" indent="0" algn="ctr"/>
            <a:r>
              <a:rPr lang="en-US" i="0" dirty="0">
                <a:latin typeface="Bookman Old Style" panose="02050604050505020204" pitchFamily="18" charset="0"/>
              </a:rPr>
              <a:t> Production values</a:t>
            </a:r>
            <a:r>
              <a:rPr lang="en-US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 </a:t>
            </a:r>
            <a:r>
              <a:rPr 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1,018,123</a:t>
            </a:r>
            <a:r>
              <a:rPr lang="en-US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 </a:t>
            </a:r>
            <a:r>
              <a:rPr lang="en-US" i="0" dirty="0">
                <a:latin typeface="Bookman Old Style" panose="02050604050505020204" pitchFamily="18" charset="0"/>
              </a:rPr>
              <a:t>TWh</a:t>
            </a: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/>
            <a:endParaRPr lang="en-US" altLang="en-US" b="1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567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4. INSIGHTS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7D2A89-0753-4781-88F2-A1A7E4EB9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68760"/>
            <a:ext cx="9144000" cy="5502286"/>
          </a:xfrm>
        </p:spPr>
        <p:txBody>
          <a:bodyPr>
            <a:normAutofit lnSpcReduction="10000"/>
          </a:bodyPr>
          <a:lstStyle/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sz="1800" b="1" i="0" u="sng" dirty="0">
                <a:latin typeface="Bookman Old Style" panose="02050604050505020204" pitchFamily="18" charset="0"/>
              </a:rPr>
              <a:t>RENEWABLES</a:t>
            </a:r>
          </a:p>
          <a:p>
            <a:pPr marL="0" indent="0" algn="ctr"/>
            <a:endParaRPr lang="en-US" sz="1800" b="1" i="0" u="sng" dirty="0">
              <a:latin typeface="Bookman Old Style" panose="02050604050505020204" pitchFamily="18" charset="0"/>
            </a:endParaRPr>
          </a:p>
          <a:p>
            <a:pPr marL="0" indent="0" algn="ctr"/>
            <a:endParaRPr lang="en-US" altLang="en-US" b="1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0" indent="0"/>
            <a:r>
              <a:rPr lang="en-US" altLang="en-US" sz="1400" b="1" i="0" dirty="0">
                <a:solidFill>
                  <a:srgbClr val="FFC000"/>
                </a:solidFill>
                <a:latin typeface="Bookman Old Style" panose="02050604050505020204" pitchFamily="18" charset="0"/>
              </a:rPr>
              <a:t>RENEWABLE SHARE % DEVELOPMENT BY COUNTRY </a:t>
            </a:r>
          </a:p>
          <a:p>
            <a:pPr marL="0" indent="0"/>
            <a:r>
              <a:rPr lang="en-US" altLang="en-US" sz="1400" i="0" dirty="0">
                <a:solidFill>
                  <a:srgbClr val="FFC000"/>
                </a:solidFill>
                <a:latin typeface="Bookman Old Style" panose="02050604050505020204" pitchFamily="18" charset="0"/>
              </a:rPr>
              <a:t>(Countries tilting towards renewable energy):</a:t>
            </a:r>
          </a:p>
          <a:p>
            <a:pPr marL="0" indent="0"/>
            <a:endParaRPr lang="en-US" altLang="en-US" sz="1400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i="0" u="sng" dirty="0">
                <a:latin typeface="Bookman Old Style" panose="02050604050505020204" pitchFamily="18" charset="0"/>
              </a:rPr>
              <a:t>HIGHEST RENEWABLE SHARE% BY MONTH:</a:t>
            </a:r>
          </a:p>
          <a:p>
            <a:pPr marL="0" indent="0" algn="ctr"/>
            <a:r>
              <a:rPr lang="en-US" sz="1400" b="1" i="0" dirty="0">
                <a:latin typeface="Bookman Old Style" panose="02050604050505020204" pitchFamily="18" charset="0"/>
              </a:rPr>
              <a:t>BRAZIL </a:t>
            </a:r>
            <a:r>
              <a:rPr lang="en-US" sz="1400" i="0" dirty="0">
                <a:latin typeface="Bookman Old Style" panose="02050604050505020204" pitchFamily="18" charset="0"/>
              </a:rPr>
              <a:t>with 8,253.5%</a:t>
            </a:r>
          </a:p>
          <a:p>
            <a:pPr marL="0" indent="0" algn="ctr"/>
            <a:endParaRPr lang="en-US" altLang="en-US" sz="1400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i="0" u="sng" dirty="0">
                <a:latin typeface="Bookman Old Style" panose="02050604050505020204" pitchFamily="18" charset="0"/>
              </a:rPr>
              <a:t>LOWEST RENEWABLE SHARE% BY MONTH:</a:t>
            </a:r>
          </a:p>
          <a:p>
            <a:pPr marL="0" indent="0" algn="ctr"/>
            <a:r>
              <a:rPr lang="en-US" sz="1400" b="1" i="0" dirty="0">
                <a:latin typeface="Bookman Old Style" panose="02050604050505020204" pitchFamily="18" charset="0"/>
              </a:rPr>
              <a:t>CHINA </a:t>
            </a:r>
            <a:r>
              <a:rPr lang="en-US" sz="1400" i="0" dirty="0">
                <a:latin typeface="Bookman Old Style" panose="02050604050505020204" pitchFamily="18" charset="0"/>
              </a:rPr>
              <a:t>with 7,479.6%</a:t>
            </a:r>
          </a:p>
          <a:p>
            <a:pPr marL="0" indent="0" algn="ctr"/>
            <a:endParaRPr lang="en-US" altLang="en-US" sz="1400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altLang="en-US" sz="1400" i="0" dirty="0">
                <a:latin typeface="Bookman Old Style" panose="02050604050505020204" pitchFamily="18" charset="0"/>
              </a:rPr>
              <a:t>This means that Brazil is migrating the fastest towards renewable energy sources, therefore </a:t>
            </a:r>
          </a:p>
          <a:p>
            <a:pPr marL="0" indent="0" algn="ctr"/>
            <a:r>
              <a:rPr lang="en-US" altLang="en-US" sz="1400" i="0" dirty="0">
                <a:latin typeface="Bookman Old Style" panose="02050604050505020204" pitchFamily="18" charset="0"/>
              </a:rPr>
              <a:t>they enjoy less CO2 Emissions and pollutions.</a:t>
            </a:r>
          </a:p>
          <a:p>
            <a:pPr marL="0" indent="0" algn="ctr"/>
            <a:endParaRPr lang="en-US" altLang="en-US" sz="1400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0" indent="0"/>
            <a:endParaRPr lang="en-US" altLang="en-US" sz="1400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0" indent="0"/>
            <a:endParaRPr lang="en-US" sz="1400" i="0" dirty="0">
              <a:latin typeface="Bookman Old Style" panose="02050604050505020204" pitchFamily="18" charset="0"/>
            </a:endParaRPr>
          </a:p>
          <a:p>
            <a:pPr marL="0" indent="0"/>
            <a:endParaRPr lang="en-US" sz="1400" i="0" dirty="0">
              <a:latin typeface="Bookman Old Style" panose="02050604050505020204" pitchFamily="18" charset="0"/>
            </a:endParaRPr>
          </a:p>
          <a:p>
            <a:br>
              <a:rPr lang="en-US" altLang="en-US" dirty="0"/>
            </a:br>
            <a:endParaRPr lang="en-US" altLang="en-US" b="1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altLang="en-US" b="1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531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4. INSIGHTS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7D2A89-0753-4781-88F2-A1A7E4EB9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68760"/>
            <a:ext cx="9144000" cy="5502286"/>
          </a:xfrm>
        </p:spPr>
        <p:txBody>
          <a:bodyPr>
            <a:normAutofit fontScale="62500" lnSpcReduction="20000"/>
          </a:bodyPr>
          <a:lstStyle/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sz="2900" b="1" i="0" u="sng" dirty="0">
                <a:latin typeface="Bookman Old Style" panose="02050604050505020204" pitchFamily="18" charset="0"/>
              </a:rPr>
              <a:t>CO2 EMISSIONS</a:t>
            </a:r>
          </a:p>
          <a:p>
            <a:pPr marL="0" indent="0" algn="ctr"/>
            <a:endParaRPr lang="en-US" sz="1800" b="1" i="0" u="sng" dirty="0">
              <a:latin typeface="Bookman Old Style" panose="02050604050505020204" pitchFamily="18" charset="0"/>
            </a:endParaRPr>
          </a:p>
          <a:p>
            <a:pPr marL="0" indent="0" algn="ctr"/>
            <a:endParaRPr lang="en-US" altLang="en-US" sz="2600" b="1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altLang="en-US" sz="2600" b="1" i="0" dirty="0">
                <a:latin typeface="Bookman Old Style" panose="02050604050505020204" pitchFamily="18" charset="0"/>
              </a:rPr>
              <a:t>BY ENERGY SOURCE (Million Tonnes):</a:t>
            </a:r>
            <a:endParaRPr lang="en-US" altLang="en-US" sz="2600" i="0" dirty="0"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altLang="en-US" sz="2600" i="0" dirty="0">
                <a:latin typeface="Bookman Old Style" panose="02050604050505020204" pitchFamily="18" charset="0"/>
              </a:rPr>
              <a:t>	</a:t>
            </a:r>
            <a:r>
              <a:rPr lang="en-US" altLang="en-US" sz="2600" b="1" i="0" dirty="0">
                <a:latin typeface="Bookman Old Style" panose="02050604050505020204" pitchFamily="18" charset="0"/>
              </a:rPr>
              <a:t>TOP 3</a:t>
            </a:r>
          </a:p>
          <a:p>
            <a:pPr marL="0" indent="0" algn="ctr"/>
            <a:endParaRPr lang="en-US" altLang="en-US" sz="2100" b="1" i="0" dirty="0">
              <a:latin typeface="Bookman Old Style" panose="02050604050505020204" pitchFamily="18" charset="0"/>
            </a:endParaRPr>
          </a:p>
          <a:p>
            <a:pPr marL="285750" indent="-285750" algn="ctr">
              <a:buFont typeface="Courier New" panose="02070309020205020404" pitchFamily="49" charset="0"/>
              <a:buChar char="o"/>
            </a:pPr>
            <a:r>
              <a:rPr lang="en-US" sz="2100" b="1" i="0" dirty="0">
                <a:latin typeface="Bookman Old Style" panose="02050604050505020204" pitchFamily="18" charset="0"/>
              </a:rPr>
              <a:t>GAS </a:t>
            </a:r>
            <a:r>
              <a:rPr lang="en-US" sz="2100" i="0" dirty="0">
                <a:latin typeface="Bookman Old Style" panose="02050604050505020204" pitchFamily="18" charset="0"/>
              </a:rPr>
              <a:t>with 3,010,434Mt</a:t>
            </a:r>
          </a:p>
          <a:p>
            <a:pPr marL="285750" indent="-285750" algn="ctr">
              <a:buFont typeface="Courier New" panose="02070309020205020404" pitchFamily="49" charset="0"/>
              <a:buChar char="o"/>
            </a:pPr>
            <a:r>
              <a:rPr lang="en-US" sz="2100" b="1" i="0" dirty="0">
                <a:latin typeface="Bookman Old Style" panose="02050604050505020204" pitchFamily="18" charset="0"/>
              </a:rPr>
              <a:t>OIL </a:t>
            </a:r>
            <a:r>
              <a:rPr lang="en-US" sz="2100" i="0" dirty="0">
                <a:latin typeface="Bookman Old Style" panose="02050604050505020204" pitchFamily="18" charset="0"/>
              </a:rPr>
              <a:t>with 2,944,187Mt</a:t>
            </a:r>
          </a:p>
          <a:p>
            <a:pPr marL="285750" indent="-285750" algn="ctr">
              <a:buFont typeface="Courier New" panose="02070309020205020404" pitchFamily="49" charset="0"/>
              <a:buChar char="o"/>
            </a:pPr>
            <a:r>
              <a:rPr lang="en-US" sz="2100" b="1" i="0" dirty="0">
                <a:latin typeface="Bookman Old Style" panose="02050604050505020204" pitchFamily="18" charset="0"/>
              </a:rPr>
              <a:t>COAL </a:t>
            </a:r>
            <a:r>
              <a:rPr lang="en-US" sz="2100" i="0" dirty="0">
                <a:latin typeface="Bookman Old Style" panose="02050604050505020204" pitchFamily="18" charset="0"/>
              </a:rPr>
              <a:t>with 2,809,319Mt</a:t>
            </a:r>
          </a:p>
          <a:p>
            <a:pPr marL="285750" indent="-285750" algn="ctr">
              <a:buFont typeface="Courier New" panose="02070309020205020404" pitchFamily="49" charset="0"/>
              <a:buChar char="o"/>
            </a:pPr>
            <a:endParaRPr lang="en-US" sz="2100" i="0" u="sng" dirty="0"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altLang="en-US" sz="2100" b="1" i="0" dirty="0">
                <a:latin typeface="Bookman Old Style" panose="02050604050505020204" pitchFamily="18" charset="0"/>
              </a:rPr>
              <a:t>BY YEAR:</a:t>
            </a:r>
          </a:p>
          <a:p>
            <a:pPr marL="0" indent="0" algn="ctr"/>
            <a:r>
              <a:rPr lang="en-US" altLang="en-US" sz="2100" i="0" dirty="0">
                <a:latin typeface="Bookman Old Style" panose="02050604050505020204" pitchFamily="18" charset="0"/>
              </a:rPr>
              <a:t>Highest Emissions</a:t>
            </a:r>
            <a:r>
              <a:rPr lang="en-US" altLang="en-US" sz="2100" b="1" i="0" dirty="0">
                <a:latin typeface="Bookman Old Style" panose="02050604050505020204" pitchFamily="18" charset="0"/>
              </a:rPr>
              <a:t>: 2020 </a:t>
            </a:r>
            <a:r>
              <a:rPr lang="en-US" altLang="en-US" sz="2100" i="0" dirty="0">
                <a:latin typeface="Bookman Old Style" panose="02050604050505020204" pitchFamily="18" charset="0"/>
              </a:rPr>
              <a:t>with</a:t>
            </a:r>
            <a:r>
              <a:rPr lang="en-US" altLang="en-US" sz="2100" b="1" i="0" dirty="0">
                <a:latin typeface="Bookman Old Style" panose="02050604050505020204" pitchFamily="18" charset="0"/>
              </a:rPr>
              <a:t> </a:t>
            </a:r>
            <a:r>
              <a:rPr lang="en-US" altLang="en-US" sz="2100" i="0" dirty="0">
                <a:latin typeface="Bookman Old Style" panose="02050604050505020204" pitchFamily="18" charset="0"/>
              </a:rPr>
              <a:t>1,945,227Mt</a:t>
            </a:r>
          </a:p>
          <a:p>
            <a:pPr marL="0" indent="0" algn="ctr"/>
            <a:r>
              <a:rPr lang="en-US" altLang="en-US" sz="2100" i="0" dirty="0">
                <a:latin typeface="Bookman Old Style" panose="02050604050505020204" pitchFamily="18" charset="0"/>
              </a:rPr>
              <a:t>Lowest Emissions: </a:t>
            </a:r>
            <a:r>
              <a:rPr lang="en-US" altLang="en-US" sz="2100" b="1" i="0" dirty="0">
                <a:latin typeface="Bookman Old Style" panose="02050604050505020204" pitchFamily="18" charset="0"/>
              </a:rPr>
              <a:t>2022 </a:t>
            </a:r>
            <a:r>
              <a:rPr lang="en-US" altLang="en-US" sz="2100" i="0" dirty="0">
                <a:latin typeface="Bookman Old Style" panose="02050604050505020204" pitchFamily="18" charset="0"/>
              </a:rPr>
              <a:t>with 1,866,281Mt</a:t>
            </a:r>
          </a:p>
          <a:p>
            <a:pPr marL="0" indent="0" algn="ctr"/>
            <a:endParaRPr lang="en-US" altLang="en-US" sz="2100" b="1" i="0" dirty="0"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altLang="en-US" sz="2100" b="1" i="0" dirty="0">
                <a:latin typeface="Bookman Old Style" panose="02050604050505020204" pitchFamily="18" charset="0"/>
              </a:rPr>
              <a:t>BY COUNTRY:</a:t>
            </a:r>
          </a:p>
          <a:p>
            <a:pPr marL="0" indent="0" algn="ctr"/>
            <a:endParaRPr lang="en-US" altLang="en-US" sz="2100" b="1" i="0" dirty="0">
              <a:latin typeface="Bookman Old Style" panose="02050604050505020204" pitchFamily="18" charset="0"/>
            </a:endParaRPr>
          </a:p>
          <a:p>
            <a:pPr marL="0" indent="0" algn="ctr"/>
            <a:r>
              <a:rPr lang="en-US" altLang="en-US" sz="2100" i="0" dirty="0">
                <a:latin typeface="Bookman Old Style" panose="02050604050505020204" pitchFamily="18" charset="0"/>
              </a:rPr>
              <a:t>Highest Emissions</a:t>
            </a:r>
            <a:r>
              <a:rPr lang="en-US" altLang="en-US" sz="2100" b="1" i="0" dirty="0">
                <a:latin typeface="Bookman Old Style" panose="02050604050505020204" pitchFamily="18" charset="0"/>
              </a:rPr>
              <a:t>: JAPAN </a:t>
            </a:r>
            <a:r>
              <a:rPr lang="en-US" altLang="en-US" sz="2100" i="0" dirty="0">
                <a:latin typeface="Bookman Old Style" panose="02050604050505020204" pitchFamily="18" charset="0"/>
              </a:rPr>
              <a:t>with</a:t>
            </a:r>
            <a:r>
              <a:rPr lang="en-US" altLang="en-US" sz="2100" b="1" i="0" dirty="0">
                <a:latin typeface="Bookman Old Style" panose="02050604050505020204" pitchFamily="18" charset="0"/>
              </a:rPr>
              <a:t> </a:t>
            </a:r>
            <a:r>
              <a:rPr lang="en-US" altLang="en-US" sz="2100" i="0" dirty="0">
                <a:latin typeface="Bookman Old Style" panose="02050604050505020204" pitchFamily="18" charset="0"/>
              </a:rPr>
              <a:t>824,166Mt</a:t>
            </a:r>
          </a:p>
          <a:p>
            <a:pPr marL="0" indent="0" algn="ctr"/>
            <a:r>
              <a:rPr lang="en-US" altLang="en-US" sz="2100" i="0" dirty="0">
                <a:latin typeface="Bookman Old Style" panose="02050604050505020204" pitchFamily="18" charset="0"/>
              </a:rPr>
              <a:t>Lowest Emissions: </a:t>
            </a:r>
            <a:r>
              <a:rPr lang="en-US" altLang="en-US" sz="2100" b="1" i="0" dirty="0">
                <a:latin typeface="Bookman Old Style" panose="02050604050505020204" pitchFamily="18" charset="0"/>
              </a:rPr>
              <a:t>CHINA </a:t>
            </a:r>
            <a:r>
              <a:rPr lang="en-US" altLang="en-US" sz="2100" i="0" dirty="0">
                <a:latin typeface="Bookman Old Style" panose="02050604050505020204" pitchFamily="18" charset="0"/>
              </a:rPr>
              <a:t>with 753,095Mt</a:t>
            </a:r>
          </a:p>
          <a:p>
            <a:pPr marL="0" indent="0" algn="ctr"/>
            <a:endParaRPr lang="en-US" altLang="en-US" sz="1400" b="1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altLang="en-US" sz="1400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altLang="en-US" sz="1400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0" indent="0"/>
            <a:endParaRPr lang="en-US" altLang="en-US" sz="1400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  <a:p>
            <a:pPr marL="0" indent="0"/>
            <a:endParaRPr lang="en-US" sz="1400" i="0" dirty="0">
              <a:latin typeface="Bookman Old Style" panose="02050604050505020204" pitchFamily="18" charset="0"/>
            </a:endParaRPr>
          </a:p>
          <a:p>
            <a:pPr marL="0" indent="0"/>
            <a:endParaRPr lang="en-US" sz="1400" i="0" dirty="0">
              <a:latin typeface="Bookman Old Style" panose="02050604050505020204" pitchFamily="18" charset="0"/>
            </a:endParaRPr>
          </a:p>
          <a:p>
            <a:br>
              <a:rPr lang="en-US" altLang="en-US" dirty="0"/>
            </a:br>
            <a:endParaRPr lang="en-US" altLang="en-US" b="1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altLang="en-US" b="1" i="0" dirty="0">
              <a:latin typeface="Bookman Old Style" panose="02050604050505020204" pitchFamily="18" charset="0"/>
            </a:endParaRPr>
          </a:p>
          <a:p>
            <a:pPr marL="0" indent="0" algn="ctr"/>
            <a:endParaRPr lang="en-US" i="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748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707904" y="2584194"/>
            <a:ext cx="4896544" cy="822285"/>
            <a:chOff x="2843808" y="1454587"/>
            <a:chExt cx="4896544" cy="822285"/>
          </a:xfrm>
        </p:grpSpPr>
        <p:sp>
          <p:nvSpPr>
            <p:cNvPr id="14" name="직사각형 13"/>
            <p:cNvSpPr/>
            <p:nvPr/>
          </p:nvSpPr>
          <p:spPr>
            <a:xfrm>
              <a:off x="2952328" y="2030651"/>
              <a:ext cx="478802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2843808" y="1454587"/>
              <a:ext cx="801220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solidFill>
                    <a:srgbClr val="E5FFA8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5.</a:t>
              </a:r>
              <a:endParaRPr kumimoji="1" lang="ko-KR" altLang="ko-KR" sz="3200" b="1" dirty="0">
                <a:solidFill>
                  <a:srgbClr val="E5FFA8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011C96B1-D1F8-47E9-83E7-4D83CA5344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9672" y="3451522"/>
            <a:ext cx="6336704" cy="1152128"/>
          </a:xfrm>
        </p:spPr>
        <p:txBody>
          <a:bodyPr/>
          <a:lstStyle/>
          <a:p>
            <a:r>
              <a:rPr kumimoji="1" lang="en-US" altLang="ko-KR" sz="3200" b="1" dirty="0">
                <a:cs typeface="굴림" pitchFamily="50" charset="-127"/>
              </a:rPr>
              <a:t>CHALLENGES &amp; RECOMMENDATIONS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36777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5. CHALLENGES / RECOMMENDATIONS</a:t>
            </a:r>
            <a:endParaRPr lang="ko-KR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A6AEFB-3C48-4023-A378-966A26319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772" y="1124744"/>
            <a:ext cx="8009661" cy="5646302"/>
          </a:xfrm>
        </p:spPr>
        <p:txBody>
          <a:bodyPr/>
          <a:lstStyle/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1" lang="en-US" altLang="ko-KR" sz="1400" b="1" i="0" u="sng" dirty="0">
                <a:latin typeface="Arial Black" panose="020B0A04020102020204" pitchFamily="34" charset="0"/>
                <a:cs typeface="굴림" pitchFamily="50" charset="-127"/>
              </a:rPr>
              <a:t>CHALLENGE – CONSUMPTION &amp; PRODUCTION (COUNTRY)</a:t>
            </a:r>
          </a:p>
          <a:p>
            <a:pPr marL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CANADA</a:t>
            </a: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 and </a:t>
            </a: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USA</a:t>
            </a: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 are amongst </a:t>
            </a:r>
            <a:r>
              <a:rPr kumimoji="1" lang="en-US" altLang="ko-KR" sz="1400" i="0" dirty="0">
                <a:solidFill>
                  <a:srgbClr val="FF0000"/>
                </a:solidFill>
                <a:latin typeface="Bookman Old Style" panose="02050604050505020204" pitchFamily="18" charset="0"/>
                <a:cs typeface="굴림" pitchFamily="50" charset="-127"/>
              </a:rPr>
              <a:t>the lowest energy producing </a:t>
            </a: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and consuming countries, therefore belonging to the same continent </a:t>
            </a:r>
            <a:r>
              <a:rPr kumimoji="1" lang="en-US" altLang="ko-KR" sz="1400" b="1" i="0" u="sng" dirty="0">
                <a:latin typeface="Bookman Old Style" panose="02050604050505020204" pitchFamily="18" charset="0"/>
                <a:cs typeface="굴림" pitchFamily="50" charset="-127"/>
              </a:rPr>
              <a:t>AMERICA.</a:t>
            </a:r>
          </a:p>
          <a:p>
            <a:pPr marL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kumimoji="1" lang="en-US" altLang="ko-KR" sz="1400" b="1" i="0" u="sng" dirty="0">
              <a:latin typeface="Bookman Old Style" panose="02050604050505020204" pitchFamily="18" charset="0"/>
              <a:cs typeface="굴림" pitchFamily="50" charset="-127"/>
            </a:endParaRPr>
          </a:p>
          <a:p>
            <a:pPr marL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i="0" u="sng" dirty="0">
                <a:latin typeface="Bookman Old Style" panose="02050604050505020204" pitchFamily="18" charset="0"/>
                <a:cs typeface="굴림" pitchFamily="50" charset="-127"/>
              </a:rPr>
              <a:t>RECOMMENDATIONS</a:t>
            </a:r>
          </a:p>
          <a:p>
            <a:pPr algn="ctr" fontAlgn="base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kumimoji="1" lang="en-US" altLang="ko-KR" sz="1400" b="1" i="0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Expansion</a:t>
            </a: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 of grid networks to connect remote areas.</a:t>
            </a:r>
          </a:p>
          <a:p>
            <a:pPr algn="ctr" fontAlgn="base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Invest in off grid and mini-grid systems for </a:t>
            </a:r>
            <a:r>
              <a:rPr kumimoji="1" lang="en-US" altLang="ko-KR" sz="1400" b="1" i="0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rural electrification.</a:t>
            </a:r>
          </a:p>
          <a:p>
            <a:pPr algn="ctr" fontAlgn="base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Encourage Independent </a:t>
            </a:r>
            <a:r>
              <a:rPr kumimoji="1" lang="en-US" altLang="ko-KR" sz="1400" b="1" i="0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GENCOs</a:t>
            </a: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 and </a:t>
            </a:r>
            <a:r>
              <a:rPr kumimoji="1" lang="en-US" altLang="ko-KR" sz="1400" b="1" i="0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TRANCOs.</a:t>
            </a:r>
          </a:p>
          <a:p>
            <a:pPr algn="ctr" fontAlgn="base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Develop </a:t>
            </a:r>
            <a:r>
              <a:rPr kumimoji="1" lang="en-US" altLang="ko-KR" sz="1400" b="1" i="0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Renewable</a:t>
            </a: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 sources.</a:t>
            </a:r>
          </a:p>
          <a:p>
            <a:pPr marL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kumimoji="1" lang="en-US" altLang="ko-KR" sz="1400" b="1" i="0" dirty="0">
              <a:latin typeface="Bookman Old Style" panose="02050604050505020204" pitchFamily="18" charset="0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8602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5. CHALLENGES / RECOMMENDATIONS</a:t>
            </a:r>
            <a:endParaRPr lang="ko-KR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A6AEFB-3C48-4023-A378-966A26319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772" y="1124744"/>
            <a:ext cx="8217676" cy="5646302"/>
          </a:xfrm>
        </p:spPr>
        <p:txBody>
          <a:bodyPr/>
          <a:lstStyle/>
          <a:p>
            <a:pPr algn="ctr" fontAlgn="base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1" lang="en-US" altLang="ko-KR" b="1" i="0" u="sng" dirty="0">
                <a:latin typeface="Arial Black" panose="020B0A04020102020204" pitchFamily="34" charset="0"/>
                <a:cs typeface="굴림" pitchFamily="50" charset="-127"/>
              </a:rPr>
              <a:t>CHALLENGE – CONSUMPTION &amp; PRODUCTION (ENERGY SOURCE)</a:t>
            </a:r>
          </a:p>
          <a:p>
            <a:pPr marR="0" algn="ctr" fontAlgn="base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solidFill>
                  <a:srgbClr val="00B050"/>
                </a:solidFill>
                <a:latin typeface="Arial Black" panose="020B0A04020102020204" pitchFamily="34" charset="0"/>
                <a:cs typeface="굴림" pitchFamily="50" charset="-127"/>
              </a:rPr>
              <a:t>Wind, </a:t>
            </a:r>
            <a:r>
              <a:rPr kumimoji="1" lang="en-US" altLang="ko-KR" sz="1300" dirty="0">
                <a:solidFill>
                  <a:srgbClr val="FF0000"/>
                </a:solidFill>
                <a:latin typeface="Arial Black" panose="020B0A04020102020204" pitchFamily="34" charset="0"/>
                <a:cs typeface="굴림" pitchFamily="50" charset="-127"/>
              </a:rPr>
              <a:t>Oil, Coal, </a:t>
            </a:r>
            <a:r>
              <a:rPr kumimoji="1" lang="en-US" altLang="ko-KR" sz="1300" dirty="0">
                <a:solidFill>
                  <a:srgbClr val="00B050"/>
                </a:solidFill>
                <a:latin typeface="Arial Black" panose="020B0A04020102020204" pitchFamily="34" charset="0"/>
                <a:cs typeface="굴림" pitchFamily="50" charset="-127"/>
              </a:rPr>
              <a:t>Solar</a:t>
            </a:r>
          </a:p>
          <a:p>
            <a:pPr marR="0" algn="ctr" fontAlgn="base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latin typeface="Bookman Old Style" panose="02050604050505020204" pitchFamily="18" charset="0"/>
                <a:cs typeface="굴림" pitchFamily="50" charset="-127"/>
              </a:rPr>
              <a:t>These Energy Sources with total values summed within operating years recorded an </a:t>
            </a:r>
          </a:p>
          <a:p>
            <a:pPr marR="0" algn="ctr" fontAlgn="base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solidFill>
                  <a:srgbClr val="FF0000"/>
                </a:solidFill>
                <a:latin typeface="Bookman Old Style" panose="02050604050505020204" pitchFamily="18" charset="0"/>
                <a:cs typeface="굴림" pitchFamily="50" charset="-127"/>
              </a:rPr>
              <a:t>‘</a:t>
            </a:r>
            <a:r>
              <a:rPr kumimoji="1" lang="en-US" altLang="ko-KR" sz="1300" b="1" dirty="0">
                <a:solidFill>
                  <a:srgbClr val="FF0000"/>
                </a:solidFill>
                <a:latin typeface="Bookman Old Style" panose="02050604050505020204" pitchFamily="18" charset="0"/>
                <a:cs typeface="굴림" pitchFamily="50" charset="-127"/>
              </a:rPr>
              <a:t>Energy Shortage’ </a:t>
            </a:r>
            <a:r>
              <a:rPr kumimoji="1" lang="en-US" altLang="ko-KR" sz="1300" b="1" dirty="0">
                <a:latin typeface="Bookman Old Style" panose="02050604050505020204" pitchFamily="18" charset="0"/>
                <a:cs typeface="굴림" pitchFamily="50" charset="-127"/>
              </a:rPr>
              <a:t>IE. Total Consumption &gt; Total Production.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300" b="1" dirty="0">
              <a:latin typeface="Bookman Old Style" panose="02050604050505020204" pitchFamily="18" charset="0"/>
              <a:cs typeface="굴림" pitchFamily="50" charset="-127"/>
            </a:endParaRPr>
          </a:p>
          <a:p>
            <a:pPr marL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dirty="0">
                <a:latin typeface="Arial Black" panose="020B0A04020102020204" pitchFamily="34" charset="0"/>
                <a:cs typeface="굴림" pitchFamily="50" charset="-127"/>
              </a:rPr>
              <a:t>RECOMMENDATION</a:t>
            </a: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kumimoji="1" lang="en-US" altLang="ko-KR" sz="1400" dirty="0">
                <a:latin typeface="Bookman Old Style" panose="02050604050505020204" pitchFamily="18" charset="0"/>
                <a:cs typeface="굴림" pitchFamily="50" charset="-127"/>
              </a:rPr>
              <a:t>Maintenance of Power Plants to ensure </a:t>
            </a:r>
            <a:r>
              <a:rPr kumimoji="1" lang="en-US" altLang="ko-KR" sz="1400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efficiency.</a:t>
            </a: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kumimoji="1" lang="en-US" altLang="ko-KR" sz="1400" dirty="0">
                <a:latin typeface="Bookman Old Style" panose="02050604050505020204" pitchFamily="18" charset="0"/>
                <a:cs typeface="굴림" pitchFamily="50" charset="-127"/>
              </a:rPr>
              <a:t>Encourage the use of </a:t>
            </a:r>
            <a:r>
              <a:rPr kumimoji="1" lang="en-US" altLang="ko-KR" sz="1400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Energy saving appliances</a:t>
            </a:r>
            <a:r>
              <a:rPr kumimoji="1" lang="en-US" altLang="ko-KR" sz="1400" dirty="0">
                <a:latin typeface="Bookman Old Style" panose="02050604050505020204" pitchFamily="18" charset="0"/>
                <a:cs typeface="굴림" pitchFamily="50" charset="-127"/>
              </a:rPr>
              <a:t>, LED Lightening, solar energy systems etc.</a:t>
            </a: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kumimoji="1" lang="en-US" altLang="ko-KR" sz="1400" dirty="0">
                <a:latin typeface="Bookman Old Style" panose="02050604050505020204" pitchFamily="18" charset="0"/>
                <a:cs typeface="굴림" pitchFamily="50" charset="-127"/>
              </a:rPr>
              <a:t>Provision of incentive plans for users that keep usage within a certain limit .</a:t>
            </a:r>
          </a:p>
          <a:p>
            <a:pPr marL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kumimoji="1" lang="en-US" altLang="ko-KR" sz="1400" b="1" i="0" dirty="0">
              <a:latin typeface="Bookman Old Style" panose="02050604050505020204" pitchFamily="18" charset="0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0197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5. CHALLENGES / RECOMMENDATIONS</a:t>
            </a:r>
            <a:endParaRPr lang="ko-KR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A6AEFB-3C48-4023-A378-966A26319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772" y="1124744"/>
            <a:ext cx="8433700" cy="5646302"/>
          </a:xfrm>
        </p:spPr>
        <p:txBody>
          <a:bodyPr/>
          <a:lstStyle/>
          <a:p>
            <a:pPr marL="285750" indent="-28575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1" lang="en-US" altLang="ko-KR" sz="1400" b="1" i="0" u="sng" dirty="0">
                <a:latin typeface="Arial Black" panose="020B0A04020102020204" pitchFamily="34" charset="0"/>
                <a:cs typeface="굴림" pitchFamily="50" charset="-127"/>
              </a:rPr>
              <a:t>CHALLENGE – CONSUMPTION &amp; PRODUCTION (SOURCE)</a:t>
            </a:r>
          </a:p>
          <a:p>
            <a:pPr marL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Solar </a:t>
            </a: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was the only </a:t>
            </a:r>
            <a:r>
              <a:rPr kumimoji="1" lang="en-US" altLang="ko-KR" sz="1400" i="0" dirty="0">
                <a:solidFill>
                  <a:srgbClr val="FF0000"/>
                </a:solidFill>
                <a:latin typeface="Bookman Old Style" panose="02050604050505020204" pitchFamily="18" charset="0"/>
                <a:cs typeface="굴림" pitchFamily="50" charset="-127"/>
              </a:rPr>
              <a:t>poorly performing</a:t>
            </a: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 energy source production and consumption wise, Being the source that has values a little lower than the average C/P values.</a:t>
            </a:r>
          </a:p>
          <a:p>
            <a:pPr marL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i="0" u="sng" dirty="0">
                <a:latin typeface="Arial Black" panose="020B0A04020102020204" pitchFamily="34" charset="0"/>
                <a:cs typeface="굴림" pitchFamily="50" charset="-127"/>
              </a:rPr>
              <a:t>RECOMMENDATIONS</a:t>
            </a: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Investigate and curb inefficiencies in conversion facilities (EG. Turbines, Inverters), Inspect equipment for aging, degradation and faults. Replace components indicating signs of failure.</a:t>
            </a:r>
            <a:endParaRPr kumimoji="1" lang="en-US" altLang="ko-KR" sz="1400" i="0" u="sng" dirty="0">
              <a:latin typeface="Bookman Old Style" panose="02050604050505020204" pitchFamily="18" charset="0"/>
              <a:cs typeface="굴림" pitchFamily="50" charset="-127"/>
            </a:endParaRP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Review operational data to check whether machines run at optimal operating conditions, check for energy leakages, heat loss Etc.</a:t>
            </a: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Encourage strict predictive routine maintenance of facility using Data Analytics.</a:t>
            </a:r>
          </a:p>
          <a:p>
            <a:pPr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Introduction of more efficient solar conversion technologies(High efficient UV Panels, Gas turbines)</a:t>
            </a:r>
          </a:p>
        </p:txBody>
      </p:sp>
    </p:spTree>
    <p:extLst>
      <p:ext uri="{BB962C8B-B14F-4D97-AF65-F5344CB8AC3E}">
        <p14:creationId xmlns:p14="http://schemas.microsoft.com/office/powerpoint/2010/main" val="77265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5. CHALLENGES / RECOMMENDATIONS</a:t>
            </a:r>
            <a:endParaRPr lang="ko-KR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A6AEFB-3C48-4023-A378-966A26319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772" y="1124744"/>
            <a:ext cx="8009661" cy="5646302"/>
          </a:xfrm>
        </p:spPr>
        <p:txBody>
          <a:bodyPr/>
          <a:lstStyle/>
          <a:p>
            <a:pPr marL="285750" marR="0" indent="-28575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1" lang="en-US" altLang="ko-KR" b="1" i="0" u="sng" dirty="0">
                <a:latin typeface="Arial Black" panose="020B0A04020102020204" pitchFamily="34" charset="0"/>
                <a:cs typeface="굴림" pitchFamily="50" charset="-127"/>
              </a:rPr>
              <a:t>CHALLENGE - CO2 EMISSIONS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dirty="0">
                <a:latin typeface="Bookman Old Style" panose="02050604050505020204" pitchFamily="18" charset="0"/>
                <a:cs typeface="굴림" pitchFamily="50" charset="-127"/>
              </a:rPr>
              <a:t>CO2 Emissions experienced consecutive </a:t>
            </a:r>
            <a:r>
              <a:rPr kumimoji="1" lang="en-US" altLang="ko-KR" sz="1400" b="1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YoY decline </a:t>
            </a:r>
            <a:r>
              <a:rPr kumimoji="1" lang="en-US" altLang="ko-KR" sz="1400" dirty="0">
                <a:latin typeface="Bookman Old Style" panose="02050604050505020204" pitchFamily="18" charset="0"/>
                <a:cs typeface="굴림" pitchFamily="50" charset="-127"/>
              </a:rPr>
              <a:t>from 2020-2023 then in 2024 it picked up past the previous year, Indicating </a:t>
            </a:r>
            <a:r>
              <a:rPr kumimoji="1" lang="en-US" altLang="ko-KR" sz="1400" b="1" dirty="0">
                <a:solidFill>
                  <a:srgbClr val="FF0000"/>
                </a:solidFill>
                <a:latin typeface="Bookman Old Style" panose="02050604050505020204" pitchFamily="18" charset="0"/>
                <a:cs typeface="굴림" pitchFamily="50" charset="-127"/>
              </a:rPr>
              <a:t>increased activities </a:t>
            </a:r>
            <a:r>
              <a:rPr kumimoji="1" lang="en-US" altLang="ko-KR" sz="1400" dirty="0">
                <a:latin typeface="Bookman Old Style" panose="02050604050505020204" pitchFamily="18" charset="0"/>
                <a:cs typeface="굴림" pitchFamily="50" charset="-127"/>
              </a:rPr>
              <a:t>from the 3 Top CO2 Emission agents / </a:t>
            </a:r>
            <a:r>
              <a:rPr kumimoji="1" lang="en-US" altLang="ko-KR" sz="1400" dirty="0">
                <a:solidFill>
                  <a:srgbClr val="FF0000"/>
                </a:solidFill>
                <a:latin typeface="Bookman Old Style" panose="02050604050505020204" pitchFamily="18" charset="0"/>
                <a:cs typeface="굴림" pitchFamily="50" charset="-127"/>
              </a:rPr>
              <a:t>Decarbonization Challenge</a:t>
            </a:r>
            <a:r>
              <a:rPr kumimoji="1" lang="en-US" altLang="ko-KR" sz="1400" dirty="0">
                <a:latin typeface="Arial Black" panose="020B0A04020102020204" pitchFamily="34" charset="0"/>
                <a:cs typeface="굴림" pitchFamily="50" charset="-127"/>
              </a:rPr>
              <a:t>.</a:t>
            </a:r>
          </a:p>
          <a:p>
            <a:pPr marL="0" marR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b="1" i="0" u="sng" dirty="0">
                <a:latin typeface="Arial Black" panose="020B0A04020102020204" pitchFamily="34" charset="0"/>
                <a:cs typeface="굴림" pitchFamily="50" charset="-127"/>
              </a:rPr>
              <a:t>RECOMMENDATION</a:t>
            </a:r>
          </a:p>
          <a:p>
            <a:pPr marL="457200" lvl="1" indent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>
                <a:latin typeface="Bookman Old Style" panose="02050604050505020204" pitchFamily="18" charset="0"/>
                <a:cs typeface="굴림" pitchFamily="50" charset="-127"/>
              </a:rPr>
              <a:t>1.   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Active investments in </a:t>
            </a:r>
            <a:r>
              <a:rPr kumimoji="1" lang="en-US" altLang="ko-KR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Solar, Wind, Hydro, Geothermal 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etc.</a:t>
            </a:r>
          </a:p>
          <a:p>
            <a:pPr marL="0" indent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>
                <a:latin typeface="Bookman Old Style" panose="02050604050505020204" pitchFamily="18" charset="0"/>
                <a:cs typeface="굴림" pitchFamily="50" charset="-127"/>
              </a:rPr>
              <a:t>2.   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Ensure </a:t>
            </a:r>
            <a:r>
              <a:rPr kumimoji="1" lang="en-US" altLang="ko-KR" b="1" dirty="0">
                <a:latin typeface="Bookman Old Style" panose="02050604050505020204" pitchFamily="18" charset="0"/>
                <a:cs typeface="굴림" pitchFamily="50" charset="-127"/>
              </a:rPr>
              <a:t>Supply-Demand 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balance in energy flow via </a:t>
            </a:r>
            <a:r>
              <a:rPr kumimoji="1" lang="en-US" altLang="ko-KR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increased production of renewable source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s and </a:t>
            </a:r>
            <a:r>
              <a:rPr kumimoji="1" lang="en-US" altLang="ko-KR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smart severed production of C02 emitting agents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, forcing users to </a:t>
            </a:r>
            <a:r>
              <a:rPr kumimoji="1" lang="en-US" altLang="ko-KR" u="sng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adapt.</a:t>
            </a:r>
          </a:p>
          <a:p>
            <a:pPr marL="0" indent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>
                <a:latin typeface="Bookman Old Style" panose="02050604050505020204" pitchFamily="18" charset="0"/>
                <a:cs typeface="굴림" pitchFamily="50" charset="-127"/>
              </a:rPr>
              <a:t>3.    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Expansion Electric Vehicle (EV) Infrastructures.</a:t>
            </a:r>
          </a:p>
          <a:p>
            <a:pPr marL="0" indent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>
                <a:latin typeface="Bookman Old Style" panose="02050604050505020204" pitchFamily="18" charset="0"/>
                <a:cs typeface="굴림" pitchFamily="50" charset="-127"/>
              </a:rPr>
              <a:t>4.   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Removal of Fossil fuel subsidies whilst putting tax on users that actively engage CO2 Emitting Agents.</a:t>
            </a:r>
          </a:p>
          <a:p>
            <a:pPr marL="0" indent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>
                <a:latin typeface="Bookman Old Style" panose="02050604050505020204" pitchFamily="18" charset="0"/>
                <a:cs typeface="굴림" pitchFamily="50" charset="-127"/>
              </a:rPr>
              <a:t>5.   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Encourage </a:t>
            </a:r>
            <a:r>
              <a:rPr kumimoji="1" lang="en-US" altLang="ko-KR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low carbon growth 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programs &amp; </a:t>
            </a:r>
            <a:r>
              <a:rPr kumimoji="1" lang="en-US" altLang="ko-KR" dirty="0">
                <a:solidFill>
                  <a:srgbClr val="00B050"/>
                </a:solidFill>
                <a:latin typeface="Bookman Old Style" panose="02050604050505020204" pitchFamily="18" charset="0"/>
                <a:cs typeface="굴림" pitchFamily="50" charset="-127"/>
              </a:rPr>
              <a:t>climate</a:t>
            </a:r>
            <a:r>
              <a:rPr kumimoji="1" lang="en-US" altLang="ko-KR" dirty="0">
                <a:latin typeface="Bookman Old Style" panose="02050604050505020204" pitchFamily="18" charset="0"/>
                <a:cs typeface="굴림" pitchFamily="50" charset="-127"/>
              </a:rPr>
              <a:t> aligned investments.</a:t>
            </a:r>
          </a:p>
        </p:txBody>
      </p:sp>
    </p:spTree>
    <p:extLst>
      <p:ext uri="{BB962C8B-B14F-4D97-AF65-F5344CB8AC3E}">
        <p14:creationId xmlns:p14="http://schemas.microsoft.com/office/powerpoint/2010/main" val="2144581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222104" y="2060848"/>
            <a:ext cx="2699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E5FFA8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3000" b="1" dirty="0">
              <a:solidFill>
                <a:srgbClr val="E5FFA8"/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683568" y="3501008"/>
            <a:ext cx="2448272" cy="1120189"/>
            <a:chOff x="683568" y="3501008"/>
            <a:chExt cx="2448272" cy="1120189"/>
          </a:xfrm>
        </p:grpSpPr>
        <p:sp>
          <p:nvSpPr>
            <p:cNvPr id="29" name="Text Box 5"/>
            <p:cNvSpPr txBox="1">
              <a:spLocks noChangeArrowheads="1"/>
            </p:cNvSpPr>
            <p:nvPr/>
          </p:nvSpPr>
          <p:spPr bwMode="auto">
            <a:xfrm>
              <a:off x="759720" y="3933056"/>
              <a:ext cx="229596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OVERVIEW</a:t>
              </a:r>
            </a:p>
          </p:txBody>
        </p:sp>
        <p:sp>
          <p:nvSpPr>
            <p:cNvPr id="30" name="Text Box 11"/>
            <p:cNvSpPr txBox="1">
              <a:spLocks noChangeArrowheads="1"/>
            </p:cNvSpPr>
            <p:nvPr/>
          </p:nvSpPr>
          <p:spPr bwMode="auto">
            <a:xfrm>
              <a:off x="683568" y="4374976"/>
              <a:ext cx="244827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rgbClr val="92D050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31" name="TextBox 13"/>
            <p:cNvSpPr txBox="1">
              <a:spLocks noChangeArrowheads="1"/>
            </p:cNvSpPr>
            <p:nvPr/>
          </p:nvSpPr>
          <p:spPr bwMode="auto">
            <a:xfrm>
              <a:off x="1734419" y="3501008"/>
              <a:ext cx="346570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solidFill>
                    <a:srgbClr val="E5FFA8"/>
                  </a:solidFill>
                  <a:latin typeface="+mj-lt"/>
                  <a:ea typeface="맑은 고딕" panose="020B0503020000020004" pitchFamily="50" charset="-127"/>
                </a:rPr>
                <a:t>1</a:t>
              </a:r>
              <a:endParaRPr lang="ko-KR" altLang="en-US" sz="2500" b="1" dirty="0">
                <a:solidFill>
                  <a:srgbClr val="E5FFA8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342948" y="3501008"/>
            <a:ext cx="2448272" cy="1120189"/>
            <a:chOff x="3342948" y="3501008"/>
            <a:chExt cx="2448272" cy="1120189"/>
          </a:xfrm>
        </p:grpSpPr>
        <p:sp>
          <p:nvSpPr>
            <p:cNvPr id="139" name="Text Box 5"/>
            <p:cNvSpPr txBox="1">
              <a:spLocks noChangeArrowheads="1"/>
            </p:cNvSpPr>
            <p:nvPr/>
          </p:nvSpPr>
          <p:spPr bwMode="auto">
            <a:xfrm>
              <a:off x="3419100" y="3933056"/>
              <a:ext cx="229596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OBJECTIVE</a:t>
              </a:r>
              <a:endParaRPr lang="en-US" altLang="ko-KR" sz="1400" b="1" dirty="0">
                <a:solidFill>
                  <a:srgbClr val="E5FFA8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40" name="Text Box 11"/>
            <p:cNvSpPr txBox="1">
              <a:spLocks noChangeArrowheads="1"/>
            </p:cNvSpPr>
            <p:nvPr/>
          </p:nvSpPr>
          <p:spPr bwMode="auto">
            <a:xfrm>
              <a:off x="3342948" y="4374976"/>
              <a:ext cx="244827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rgbClr val="92D050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1" name="TextBox 13"/>
            <p:cNvSpPr txBox="1">
              <a:spLocks noChangeArrowheads="1"/>
            </p:cNvSpPr>
            <p:nvPr/>
          </p:nvSpPr>
          <p:spPr bwMode="auto">
            <a:xfrm>
              <a:off x="4393799" y="3501008"/>
              <a:ext cx="346570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solidFill>
                    <a:srgbClr val="E5FFA8"/>
                  </a:solidFill>
                  <a:latin typeface="+mj-lt"/>
                  <a:ea typeface="맑은 고딕" panose="020B0503020000020004" pitchFamily="50" charset="-127"/>
                </a:rPr>
                <a:t>2</a:t>
              </a:r>
              <a:endParaRPr lang="ko-KR" altLang="en-US" sz="2500" b="1" dirty="0">
                <a:solidFill>
                  <a:srgbClr val="E5FFA8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6002328" y="3501008"/>
            <a:ext cx="2448272" cy="1120189"/>
            <a:chOff x="6002328" y="3501008"/>
            <a:chExt cx="2448272" cy="1120189"/>
          </a:xfrm>
        </p:grpSpPr>
        <p:sp>
          <p:nvSpPr>
            <p:cNvPr id="143" name="Text Box 5"/>
            <p:cNvSpPr txBox="1">
              <a:spLocks noChangeArrowheads="1"/>
            </p:cNvSpPr>
            <p:nvPr/>
          </p:nvSpPr>
          <p:spPr bwMode="auto">
            <a:xfrm>
              <a:off x="6078480" y="3933056"/>
              <a:ext cx="229596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ANALYSIS</a:t>
              </a:r>
              <a:endParaRPr lang="en-US" altLang="ko-KR" sz="1400" b="1" dirty="0">
                <a:solidFill>
                  <a:srgbClr val="E5FFA8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44" name="Text Box 11"/>
            <p:cNvSpPr txBox="1">
              <a:spLocks noChangeArrowheads="1"/>
            </p:cNvSpPr>
            <p:nvPr/>
          </p:nvSpPr>
          <p:spPr bwMode="auto">
            <a:xfrm>
              <a:off x="6002328" y="4374976"/>
              <a:ext cx="244827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rgbClr val="92D050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5" name="TextBox 13"/>
            <p:cNvSpPr txBox="1">
              <a:spLocks noChangeArrowheads="1"/>
            </p:cNvSpPr>
            <p:nvPr/>
          </p:nvSpPr>
          <p:spPr bwMode="auto">
            <a:xfrm>
              <a:off x="7053179" y="3501008"/>
              <a:ext cx="346570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solidFill>
                    <a:srgbClr val="E5FFA8"/>
                  </a:solidFill>
                  <a:latin typeface="+mj-lt"/>
                  <a:ea typeface="맑은 고딕" panose="020B0503020000020004" pitchFamily="50" charset="-127"/>
                </a:rPr>
                <a:t>3</a:t>
              </a:r>
              <a:endParaRPr lang="ko-KR" altLang="en-US" sz="2500" b="1" dirty="0">
                <a:solidFill>
                  <a:srgbClr val="E5FFA8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2013258" y="4872608"/>
            <a:ext cx="2448272" cy="1120189"/>
            <a:chOff x="2013258" y="4872608"/>
            <a:chExt cx="2448272" cy="1120189"/>
          </a:xfrm>
        </p:grpSpPr>
        <p:sp>
          <p:nvSpPr>
            <p:cNvPr id="147" name="Text Box 5"/>
            <p:cNvSpPr txBox="1">
              <a:spLocks noChangeArrowheads="1"/>
            </p:cNvSpPr>
            <p:nvPr/>
          </p:nvSpPr>
          <p:spPr bwMode="auto">
            <a:xfrm>
              <a:off x="2089410" y="5304656"/>
              <a:ext cx="229596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INSIGHTS</a:t>
              </a:r>
              <a:endParaRPr lang="en-US" altLang="ko-KR" sz="1400" b="1" dirty="0">
                <a:solidFill>
                  <a:srgbClr val="E5FFA8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48" name="Text Box 11"/>
            <p:cNvSpPr txBox="1">
              <a:spLocks noChangeArrowheads="1"/>
            </p:cNvSpPr>
            <p:nvPr/>
          </p:nvSpPr>
          <p:spPr bwMode="auto">
            <a:xfrm>
              <a:off x="2013258" y="5746576"/>
              <a:ext cx="244827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rgbClr val="92D050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9" name="TextBox 13"/>
            <p:cNvSpPr txBox="1">
              <a:spLocks noChangeArrowheads="1"/>
            </p:cNvSpPr>
            <p:nvPr/>
          </p:nvSpPr>
          <p:spPr bwMode="auto">
            <a:xfrm>
              <a:off x="3064109" y="4872608"/>
              <a:ext cx="346570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solidFill>
                    <a:srgbClr val="E5FFA8"/>
                  </a:solidFill>
                  <a:latin typeface="+mj-lt"/>
                  <a:ea typeface="맑은 고딕" panose="020B0503020000020004" pitchFamily="50" charset="-127"/>
                </a:rPr>
                <a:t>4</a:t>
              </a:r>
              <a:endParaRPr lang="ko-KR" altLang="en-US" sz="2500" b="1" dirty="0">
                <a:solidFill>
                  <a:srgbClr val="E5FFA8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4672638" y="4872608"/>
            <a:ext cx="3211730" cy="1120189"/>
            <a:chOff x="4672638" y="4872608"/>
            <a:chExt cx="2448272" cy="1120189"/>
          </a:xfrm>
        </p:grpSpPr>
        <p:sp>
          <p:nvSpPr>
            <p:cNvPr id="151" name="Text Box 5"/>
            <p:cNvSpPr txBox="1">
              <a:spLocks noChangeArrowheads="1"/>
            </p:cNvSpPr>
            <p:nvPr/>
          </p:nvSpPr>
          <p:spPr bwMode="auto">
            <a:xfrm>
              <a:off x="4748790" y="5304656"/>
              <a:ext cx="2295969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kumimoji="1" lang="en-US" altLang="ko-KR" sz="16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CHALLENGES &amp;  </a:t>
              </a:r>
            </a:p>
            <a:p>
              <a:pPr algn="ctr">
                <a:defRPr/>
              </a:pPr>
              <a:r>
                <a:rPr lang="en-US" altLang="ko-KR" sz="16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RECOMMENDATIONS</a:t>
              </a:r>
            </a:p>
          </p:txBody>
        </p:sp>
        <p:sp>
          <p:nvSpPr>
            <p:cNvPr id="152" name="Text Box 11"/>
            <p:cNvSpPr txBox="1">
              <a:spLocks noChangeArrowheads="1"/>
            </p:cNvSpPr>
            <p:nvPr/>
          </p:nvSpPr>
          <p:spPr bwMode="auto">
            <a:xfrm>
              <a:off x="4672638" y="5746576"/>
              <a:ext cx="244827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rgbClr val="92D050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3" name="TextBox 13"/>
            <p:cNvSpPr txBox="1">
              <a:spLocks noChangeArrowheads="1"/>
            </p:cNvSpPr>
            <p:nvPr/>
          </p:nvSpPr>
          <p:spPr bwMode="auto">
            <a:xfrm>
              <a:off x="5723489" y="4872608"/>
              <a:ext cx="346570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solidFill>
                    <a:srgbClr val="E5FFA8"/>
                  </a:solidFill>
                  <a:latin typeface="+mj-lt"/>
                  <a:ea typeface="맑은 고딕" panose="020B0503020000020004" pitchFamily="50" charset="-127"/>
                </a:rPr>
                <a:t>5</a:t>
              </a:r>
              <a:endParaRPr lang="ko-KR" altLang="en-US" sz="2500" b="1" dirty="0">
                <a:solidFill>
                  <a:srgbClr val="E5FFA8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2483768" y="2996952"/>
            <a:ext cx="6192688" cy="2183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This article analyzes the consumption and production of energy on a large scale level TWh (Trillion mega watt) across countries in different continents. Operation dates to be between 2020-2024  given different energy sources and CO2 emission levels,  renewable shares (%) Etc.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3995936" y="1677758"/>
            <a:ext cx="4896544" cy="822285"/>
            <a:chOff x="2843808" y="1454587"/>
            <a:chExt cx="4896544" cy="822285"/>
          </a:xfrm>
        </p:grpSpPr>
        <p:sp>
          <p:nvSpPr>
            <p:cNvPr id="14" name="직사각형 13"/>
            <p:cNvSpPr/>
            <p:nvPr/>
          </p:nvSpPr>
          <p:spPr>
            <a:xfrm>
              <a:off x="2952328" y="2030651"/>
              <a:ext cx="478802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</a:p>
          </p:txBody>
        </p:sp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3434904" y="1527175"/>
              <a:ext cx="2145208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OVERVIEW</a:t>
              </a: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2843808" y="1454587"/>
              <a:ext cx="801220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1.</a:t>
              </a:r>
              <a:endParaRPr kumimoji="1" lang="ko-KR" altLang="ko-KR" sz="3200" b="1" dirty="0">
                <a:solidFill>
                  <a:srgbClr val="E5FFA8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2195736" y="2276872"/>
            <a:ext cx="6948264" cy="26141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400" dirty="0">
              <a:solidFill>
                <a:schemeClr val="bg1"/>
              </a:solidFill>
              <a:latin typeface="Bookman Old Style" panose="02050604050505020204" pitchFamily="18" charset="0"/>
              <a:ea typeface="맑은 고딕" panose="020B0503020000020004" pitchFamily="50" charset="-127"/>
              <a:cs typeface="굴림" pitchFamily="50" charset="-127"/>
            </a:endParaRP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400" dirty="0">
              <a:solidFill>
                <a:schemeClr val="bg1"/>
              </a:solidFill>
              <a:latin typeface="Bookman Old Style" panose="02050604050505020204" pitchFamily="18" charset="0"/>
              <a:ea typeface="맑은 고딕" panose="020B0503020000020004" pitchFamily="50" charset="-127"/>
              <a:cs typeface="굴림" pitchFamily="50" charset="-127"/>
            </a:endParaRP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The energy sector which undoubtedly is an evolving sector, 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 requires proper documentation in inputs and outputs that gives room for flexibility as regards production efficiency and regulated CO2 Emissions . 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400" dirty="0">
              <a:solidFill>
                <a:schemeClr val="bg1"/>
              </a:solidFill>
              <a:latin typeface="Bookman Old Style" panose="02050604050505020204" pitchFamily="18" charset="0"/>
              <a:ea typeface="맑은 고딕" panose="020B0503020000020004" pitchFamily="50" charset="-127"/>
              <a:cs typeface="굴림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995936" y="1628800"/>
            <a:ext cx="4896544" cy="822285"/>
            <a:chOff x="2843808" y="1454587"/>
            <a:chExt cx="4896544" cy="822285"/>
          </a:xfrm>
        </p:grpSpPr>
        <p:sp>
          <p:nvSpPr>
            <p:cNvPr id="14" name="직사각형 13"/>
            <p:cNvSpPr/>
            <p:nvPr/>
          </p:nvSpPr>
          <p:spPr>
            <a:xfrm>
              <a:off x="2952328" y="2030651"/>
              <a:ext cx="478802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</a:p>
          </p:txBody>
        </p:sp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3434904" y="1527175"/>
              <a:ext cx="2145208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OBJECTIVE</a:t>
              </a: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2843808" y="1454587"/>
              <a:ext cx="801220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solidFill>
                    <a:srgbClr val="E5FFA8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2</a:t>
              </a:r>
              <a:r>
                <a:rPr kumimoji="1" lang="en-US" altLang="ko-KR" sz="3200" b="1" dirty="0">
                  <a:solidFill>
                    <a:srgbClr val="E5FFA8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.</a:t>
              </a:r>
              <a:endParaRPr kumimoji="1" lang="ko-KR" altLang="ko-KR" sz="3200" b="1" dirty="0">
                <a:solidFill>
                  <a:srgbClr val="E5FFA8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3839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86772" y="1268760"/>
            <a:ext cx="8433700" cy="5112568"/>
          </a:xfrm>
        </p:spPr>
        <p:txBody>
          <a:bodyPr>
            <a:normAutofit fontScale="92500"/>
          </a:bodyPr>
          <a:lstStyle/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i="0" dirty="0">
                <a:latin typeface="Bookman Old Style" panose="02050604050505020204" pitchFamily="18" charset="0"/>
                <a:cs typeface="굴림" pitchFamily="50" charset="-127"/>
              </a:rPr>
              <a:t>This analysis uncovers factual</a:t>
            </a:r>
            <a:r>
              <a:rPr kumimoji="1" lang="en-US" altLang="ko-KR" sz="1400" b="1" i="0" dirty="0">
                <a:latin typeface="Bookman Old Style" panose="02050604050505020204" pitchFamily="18" charset="0"/>
                <a:cs typeface="굴림" pitchFamily="50" charset="-127"/>
              </a:rPr>
              <a:t> </a:t>
            </a:r>
            <a:r>
              <a:rPr lang="en-US" sz="1400" i="0" dirty="0">
                <a:latin typeface="Bookman Old Style" panose="02050604050505020204" pitchFamily="18" charset="0"/>
              </a:rPr>
              <a:t>patterns to support data driven decision making for improved energy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i="0" dirty="0">
                <a:latin typeface="Bookman Old Style" panose="02050604050505020204" pitchFamily="18" charset="0"/>
              </a:rPr>
              <a:t> planning, sustainability, and policy formulation within the targeted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400" i="0" dirty="0">
                <a:latin typeface="Bookman Old Style" panose="02050604050505020204" pitchFamily="18" charset="0"/>
              </a:rPr>
              <a:t> countries.</a:t>
            </a:r>
            <a:endParaRPr kumimoji="1" lang="en-US" altLang="ko-KR" i="0" dirty="0">
              <a:latin typeface="Bookman Old Style" panose="02050604050505020204" pitchFamily="18" charset="0"/>
              <a:cs typeface="굴림" pitchFamily="50" charset="-127"/>
            </a:endParaRP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dirty="0">
                <a:latin typeface="Bahnschrift SemiLight" panose="020B0502040204020203" pitchFamily="34" charset="0"/>
                <a:cs typeface="굴림" pitchFamily="50" charset="-127"/>
              </a:rPr>
              <a:t>______________________________________________________________</a:t>
            </a:r>
          </a:p>
          <a:p>
            <a:pPr marL="0" marR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i="0" dirty="0">
                <a:latin typeface="Bookman Old Style" panose="02050604050505020204" pitchFamily="18" charset="0"/>
              </a:rPr>
              <a:t>I</a:t>
            </a:r>
            <a:r>
              <a:rPr lang="en-US" i="0" dirty="0">
                <a:latin typeface="Bookman Old Style" panose="02050604050505020204" pitchFamily="18" charset="0"/>
              </a:rPr>
              <a:t>dentifies overall trends which includes,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i="0" dirty="0">
                <a:latin typeface="Bookman Old Style" panose="02050604050505020204" pitchFamily="18" charset="0"/>
              </a:rPr>
              <a:t> Compares consumption and production efficiency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i="0" dirty="0">
                <a:latin typeface="Bookman Old Style" panose="02050604050505020204" pitchFamily="18" charset="0"/>
              </a:rPr>
              <a:t>Peak Consumption and Production </a:t>
            </a:r>
            <a:r>
              <a:rPr lang="en-US" b="1" i="0" dirty="0">
                <a:latin typeface="Bookman Old Style" panose="02050604050505020204" pitchFamily="18" charset="0"/>
              </a:rPr>
              <a:t>Months</a:t>
            </a:r>
            <a:r>
              <a:rPr lang="en-US" i="0" dirty="0">
                <a:latin typeface="Bookman Old Style" panose="02050604050505020204" pitchFamily="18" charset="0"/>
              </a:rPr>
              <a:t> and </a:t>
            </a:r>
            <a:r>
              <a:rPr lang="en-US" b="1" i="0" dirty="0">
                <a:latin typeface="Bookman Old Style" panose="02050604050505020204" pitchFamily="18" charset="0"/>
              </a:rPr>
              <a:t>Years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i="0" dirty="0">
                <a:latin typeface="Bookman Old Style" panose="02050604050505020204" pitchFamily="18" charset="0"/>
              </a:rPr>
              <a:t>C02 Emission values </a:t>
            </a:r>
          </a:p>
          <a:p>
            <a:pPr marL="0" marR="0" indent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i="0" dirty="0">
                <a:latin typeface="Bookman Old Style" panose="02050604050505020204" pitchFamily="18" charset="0"/>
              </a:rPr>
              <a:t>(indicating Significant CO2 emission values as </a:t>
            </a:r>
            <a:r>
              <a:rPr 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CO2</a:t>
            </a:r>
            <a:r>
              <a:rPr lang="en-US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 </a:t>
            </a:r>
            <a:r>
              <a:rPr 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Pollution</a:t>
            </a:r>
            <a:r>
              <a:rPr lang="en-US" i="0" dirty="0">
                <a:latin typeface="Bookman Old Style" panose="02050604050505020204" pitchFamily="18" charset="0"/>
              </a:rPr>
              <a:t>)</a:t>
            </a:r>
          </a:p>
          <a:p>
            <a:pPr marL="285750" marR="0" indent="-28575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i="0" dirty="0">
                <a:latin typeface="Bookman Old Style" panose="02050604050505020204" pitchFamily="18" charset="0"/>
              </a:rPr>
              <a:t>Countries prioritizing renewables</a:t>
            </a:r>
          </a:p>
          <a:p>
            <a:pPr marL="285750" marR="0" indent="-28575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i="0" dirty="0">
                <a:latin typeface="Bookman Old Style" panose="02050604050505020204" pitchFamily="18" charset="0"/>
              </a:rPr>
              <a:t>Energy Sources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ko-KR" dirty="0"/>
              <a:t>. 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0EF063-1EF8-4660-84E0-D8B62D9C7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1556793"/>
            <a:ext cx="8361114" cy="4536504"/>
          </a:xfrm>
        </p:spPr>
      </p:pic>
    </p:spTree>
    <p:extLst>
      <p:ext uri="{BB962C8B-B14F-4D97-AF65-F5344CB8AC3E}">
        <p14:creationId xmlns:p14="http://schemas.microsoft.com/office/powerpoint/2010/main" val="567705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75F82C3-EAED-40F1-A1DD-5E744E78B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1700809"/>
            <a:ext cx="8217098" cy="4392488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1097868" y="2232111"/>
            <a:ext cx="6948264" cy="44695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A Tableau (Visualization) Dashboard was built as regards the data set. It features  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2 KPIs (Key Performance Indicators)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200" dirty="0">
              <a:solidFill>
                <a:schemeClr val="bg1"/>
              </a:solidFill>
              <a:latin typeface="Bookman Old Style" panose="02050604050505020204" pitchFamily="18" charset="0"/>
              <a:ea typeface="맑은 고딕" panose="020B0503020000020004" pitchFamily="50" charset="-127"/>
              <a:cs typeface="굴림" pitchFamily="50" charset="-127"/>
            </a:endParaRPr>
          </a:p>
          <a:p>
            <a:pPr marL="171450" marR="0" indent="-17145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Total Consumption - </a:t>
            </a:r>
            <a:r>
              <a:rPr lang="en-US" sz="1400" b="1" dirty="0">
                <a:solidFill>
                  <a:srgbClr val="FFC000"/>
                </a:solidFill>
                <a:latin typeface="Arial Black" panose="020B0A04020102020204" pitchFamily="34" charset="0"/>
              </a:rPr>
              <a:t>12,703,636 TWh</a:t>
            </a:r>
            <a:endParaRPr kumimoji="1" lang="en-US" altLang="ko-KR" sz="1400" dirty="0">
              <a:solidFill>
                <a:srgbClr val="FFC000"/>
              </a:solidFill>
              <a:latin typeface="Arial Black" panose="020B0A04020102020204" pitchFamily="34" charset="0"/>
              <a:ea typeface="맑은 고딕" panose="020B0503020000020004" pitchFamily="50" charset="-127"/>
              <a:cs typeface="굴림" pitchFamily="50" charset="-127"/>
            </a:endParaRPr>
          </a:p>
          <a:p>
            <a:pPr marL="171450" marR="0" indent="-17145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Total Production -</a:t>
            </a:r>
            <a:r>
              <a:rPr kumimoji="1" lang="en-US" altLang="ko-KR" sz="1400" dirty="0"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굴림" pitchFamily="50" charset="-127"/>
              </a:rPr>
              <a:t> </a:t>
            </a:r>
            <a:r>
              <a:rPr lang="en-US" sz="1400" b="1" dirty="0">
                <a:solidFill>
                  <a:srgbClr val="FFC000"/>
                </a:solidFill>
                <a:latin typeface="Arial Black" panose="020B0A04020102020204" pitchFamily="34" charset="0"/>
              </a:rPr>
              <a:t>12,700,645 TWh</a:t>
            </a:r>
          </a:p>
          <a:p>
            <a:pPr marL="171450" marR="0" indent="-17145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sz="1400" b="1" dirty="0">
              <a:solidFill>
                <a:srgbClr val="FFC000"/>
              </a:solidFill>
              <a:latin typeface="Arial Black" panose="020B0A04020102020204" pitchFamily="34" charset="0"/>
            </a:endParaRP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2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These values indicate that in the operation span of 4 Years, Total Consumption was greater than Total Production 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2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Indicating a ‘</a:t>
            </a:r>
            <a:r>
              <a:rPr kumimoji="1" lang="en-US" altLang="ko-KR" sz="1200" b="1" dirty="0">
                <a:solidFill>
                  <a:srgbClr val="FF0000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SHORTFALL/DEFECIT</a:t>
            </a:r>
            <a:r>
              <a:rPr kumimoji="1" lang="en-US" altLang="ko-KR" sz="1200" b="1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’. </a:t>
            </a:r>
            <a:r>
              <a:rPr kumimoji="1" lang="en-US" altLang="ko-KR" sz="1200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Which is where consumption is more than production, the opposite of that would be a “</a:t>
            </a:r>
            <a:r>
              <a:rPr kumimoji="1" lang="en-US" altLang="ko-KR" sz="1200" b="1" dirty="0">
                <a:solidFill>
                  <a:srgbClr val="00B050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SURPLUS</a:t>
            </a:r>
            <a:r>
              <a:rPr kumimoji="1" lang="en-US" altLang="ko-KR" sz="1200" b="1" dirty="0">
                <a:solidFill>
                  <a:schemeClr val="bg1"/>
                </a:solidFill>
                <a:latin typeface="Bookman Old Style" panose="02050604050505020204" pitchFamily="18" charset="0"/>
                <a:ea typeface="맑은 고딕" panose="020B0503020000020004" pitchFamily="50" charset="-127"/>
                <a:cs typeface="굴림" pitchFamily="50" charset="-127"/>
              </a:rPr>
              <a:t>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F3233C-94AF-4129-A6F1-BD3EA4FC8B0F}"/>
              </a:ext>
            </a:extLst>
          </p:cNvPr>
          <p:cNvSpPr txBox="1"/>
          <p:nvPr/>
        </p:nvSpPr>
        <p:spPr>
          <a:xfrm>
            <a:off x="1835696" y="1844824"/>
            <a:ext cx="5328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DASHBOARD OVERVIEW</a:t>
            </a:r>
            <a:endParaRPr lang="en-US" b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654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ko-KR" dirty="0"/>
              <a:t>. 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7D2A89-0753-4781-88F2-A1A7E4EB9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5" y="1268760"/>
            <a:ext cx="9036495" cy="5502286"/>
          </a:xfrm>
        </p:spPr>
        <p:txBody>
          <a:bodyPr/>
          <a:lstStyle/>
          <a:p>
            <a:r>
              <a:rPr lang="en-US" i="0" dirty="0">
                <a:latin typeface="Bookman Old Style" panose="02050604050505020204" pitchFamily="18" charset="0"/>
              </a:rPr>
              <a:t>The dashboard infographics were divided into 2 parts</a:t>
            </a:r>
          </a:p>
          <a:p>
            <a:endParaRPr lang="en-US" i="0" dirty="0">
              <a:latin typeface="Bookman Old Style" panose="0205060405050502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1" i="0" dirty="0">
                <a:latin typeface="Bookman Old Style" panose="02050604050505020204" pitchFamily="18" charset="0"/>
              </a:rPr>
              <a:t>Consumption &amp; Production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i="0" dirty="0">
                <a:latin typeface="Bookman Old Style" panose="02050604050505020204" pitchFamily="18" charset="0"/>
              </a:rPr>
              <a:t>Renewables, CO2 Emissions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i="0" dirty="0">
              <a:latin typeface="Bookman Old Style" panose="02050604050505020204" pitchFamily="18" charset="0"/>
            </a:endParaRPr>
          </a:p>
          <a:p>
            <a:pPr marL="0" indent="0"/>
            <a:r>
              <a:rPr lang="en-US" i="0" dirty="0">
                <a:latin typeface="Bookman Old Style" panose="02050604050505020204" pitchFamily="18" charset="0"/>
              </a:rPr>
              <a:t>			</a:t>
            </a:r>
            <a:r>
              <a:rPr lang="en-US" sz="1800" b="1" i="0" u="sng" dirty="0">
                <a:latin typeface="Bookman Old Style" panose="02050604050505020204" pitchFamily="18" charset="0"/>
              </a:rPr>
              <a:t>CONSUMPTION &amp; PRODUCTION</a:t>
            </a:r>
          </a:p>
          <a:p>
            <a:pPr marL="0" indent="0"/>
            <a:r>
              <a:rPr lang="en-US" i="0" dirty="0">
                <a:latin typeface="Bookman Old Style" panose="02050604050505020204" pitchFamily="18" charset="0"/>
              </a:rPr>
              <a:t>           Explains the efficiency and balance ratio of production to consumption ratio</a:t>
            </a:r>
          </a:p>
          <a:p>
            <a:pPr marL="0" indent="0"/>
            <a:r>
              <a:rPr lang="en-US" i="0" dirty="0">
                <a:latin typeface="Bookman Old Style" panose="02050604050505020204" pitchFamily="18" charset="0"/>
              </a:rPr>
              <a:t> across given </a:t>
            </a:r>
            <a:r>
              <a:rPr lang="en-US" b="1" i="0" dirty="0">
                <a:solidFill>
                  <a:srgbClr val="FF0000"/>
                </a:solidFill>
                <a:latin typeface="Bookman Old Style" panose="02050604050505020204" pitchFamily="18" charset="0"/>
              </a:rPr>
              <a:t>Geographical Areas, Energy Sources, Operation Years, Months</a:t>
            </a:r>
          </a:p>
          <a:p>
            <a:pPr marL="0" indent="0"/>
            <a:endParaRPr lang="en-US" i="0" dirty="0">
              <a:latin typeface="Bookman Old Style" panose="0205060405050502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FFC000"/>
                </a:solidFill>
                <a:latin typeface="Bookman Old Style" panose="02050604050505020204" pitchFamily="18" charset="0"/>
              </a:rPr>
              <a:t>BY YEAR:  </a:t>
            </a:r>
            <a:endParaRPr lang="en-US" i="0" dirty="0">
              <a:solidFill>
                <a:srgbClr val="FFC000"/>
              </a:solidFill>
              <a:latin typeface="Bookman Old Style" panose="02050604050505020204" pitchFamily="18" charset="0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59D8046D-9B86-4778-B3D2-4385417C36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050017"/>
              </p:ext>
            </p:extLst>
          </p:nvPr>
        </p:nvGraphicFramePr>
        <p:xfrm>
          <a:off x="179512" y="4270760"/>
          <a:ext cx="8784975" cy="240792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2196244">
                  <a:extLst>
                    <a:ext uri="{9D8B030D-6E8A-4147-A177-3AD203B41FA5}">
                      <a16:colId xmlns:a16="http://schemas.microsoft.com/office/drawing/2014/main" val="3599887745"/>
                    </a:ext>
                  </a:extLst>
                </a:gridCol>
                <a:gridCol w="1893659">
                  <a:extLst>
                    <a:ext uri="{9D8B030D-6E8A-4147-A177-3AD203B41FA5}">
                      <a16:colId xmlns:a16="http://schemas.microsoft.com/office/drawing/2014/main" val="2355424647"/>
                    </a:ext>
                  </a:extLst>
                </a:gridCol>
                <a:gridCol w="2205261">
                  <a:extLst>
                    <a:ext uri="{9D8B030D-6E8A-4147-A177-3AD203B41FA5}">
                      <a16:colId xmlns:a16="http://schemas.microsoft.com/office/drawing/2014/main" val="1938621244"/>
                    </a:ext>
                  </a:extLst>
                </a:gridCol>
                <a:gridCol w="2489811">
                  <a:extLst>
                    <a:ext uri="{9D8B030D-6E8A-4147-A177-3AD203B41FA5}">
                      <a16:colId xmlns:a16="http://schemas.microsoft.com/office/drawing/2014/main" val="1539357088"/>
                    </a:ext>
                  </a:extLst>
                </a:gridCol>
              </a:tblGrid>
              <a:tr h="5413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Bookman Old Style" panose="02050604050505020204" pitchFamily="18" charset="0"/>
                        </a:rPr>
                        <a:t>Year</a:t>
                      </a:r>
                    </a:p>
                  </a:txBody>
                  <a:tcPr>
                    <a:solidFill>
                      <a:schemeClr val="accent3">
                        <a:lumMod val="75000"/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Bookman Old Style" panose="02050604050505020204" pitchFamily="18" charset="0"/>
                        </a:rPr>
                        <a:t>Production TWh</a:t>
                      </a:r>
                    </a:p>
                    <a:p>
                      <a:endParaRPr lang="en-US" sz="1600" dirty="0">
                        <a:latin typeface="Bookman Old Style" panose="02050604050505020204" pitchFamily="18" charset="0"/>
                      </a:endParaRPr>
                    </a:p>
                  </a:txBody>
                  <a:tcPr>
                    <a:solidFill>
                      <a:srgbClr val="FF000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Bookman Old Style" panose="02050604050505020204" pitchFamily="18" charset="0"/>
                        </a:rPr>
                        <a:t>Consumption TWh</a:t>
                      </a:r>
                    </a:p>
                    <a:p>
                      <a:endParaRPr lang="en-US" sz="1600" dirty="0">
                        <a:latin typeface="Bookman Old Style" panose="02050604050505020204" pitchFamily="18" charset="0"/>
                      </a:endParaRPr>
                    </a:p>
                  </a:txBody>
                  <a:tcPr>
                    <a:solidFill>
                      <a:schemeClr val="tx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Bookman Old Style" panose="02050604050505020204" pitchFamily="18" charset="0"/>
                        </a:rPr>
                        <a:t>Output</a:t>
                      </a:r>
                    </a:p>
                    <a:p>
                      <a:endParaRPr lang="en-US" sz="1600" dirty="0">
                        <a:latin typeface="Bookman Old Style" panose="02050604050505020204" pitchFamily="18" charset="0"/>
                      </a:endParaRPr>
                    </a:p>
                  </a:txBody>
                  <a:tcP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9898337"/>
                  </a:ext>
                </a:extLst>
              </a:tr>
              <a:tr h="30936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2020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2,609,840</a:t>
                      </a:r>
                    </a:p>
                  </a:txBody>
                  <a:tcPr>
                    <a:solidFill>
                      <a:srgbClr val="FF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2,617,249</a:t>
                      </a: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 DEFICIT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641607"/>
                  </a:ext>
                </a:extLst>
              </a:tr>
              <a:tr h="30936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2021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2,585,342</a:t>
                      </a:r>
                    </a:p>
                  </a:txBody>
                  <a:tcPr>
                    <a:solidFill>
                      <a:srgbClr val="FF0000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2,583,737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SURPLUS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71339"/>
                  </a:ext>
                </a:extLst>
              </a:tr>
              <a:tr h="30936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2022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2,496,465</a:t>
                      </a:r>
                    </a:p>
                  </a:txBody>
                  <a:tcPr>
                    <a:solidFill>
                      <a:srgbClr val="FF0000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2,493,266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SURPLUS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756437"/>
                  </a:ext>
                </a:extLst>
              </a:tr>
              <a:tr h="30936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2023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2,495,488</a:t>
                      </a:r>
                    </a:p>
                  </a:txBody>
                  <a:tcPr>
                    <a:solidFill>
                      <a:srgbClr val="FF0000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2,488,520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SURPLUS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007926"/>
                  </a:ext>
                </a:extLst>
              </a:tr>
              <a:tr h="30936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2024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2,513,510</a:t>
                      </a:r>
                    </a:p>
                  </a:txBody>
                  <a:tcPr>
                    <a:solidFill>
                      <a:srgbClr val="FF0000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2,523,864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DEFICIT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6494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5362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24566</TotalTime>
  <Words>998</Words>
  <Application>Microsoft Office PowerPoint</Application>
  <PresentationFormat>On-screen Show (4:3)</PresentationFormat>
  <Paragraphs>235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Bookman Old Style</vt:lpstr>
      <vt:lpstr>Arial Black</vt:lpstr>
      <vt:lpstr>Book Antiqua</vt:lpstr>
      <vt:lpstr>Wingdings</vt:lpstr>
      <vt:lpstr>Courier New</vt:lpstr>
      <vt:lpstr>굴림체</vt:lpstr>
      <vt:lpstr>Arial</vt:lpstr>
      <vt:lpstr>Bahnschrift SemiLight</vt:lpstr>
      <vt:lpstr>Calibri Light</vt:lpstr>
      <vt:lpstr>맑은 고딕</vt:lpstr>
      <vt:lpstr>Calibri</vt:lpstr>
      <vt:lpstr>Office 테마</vt:lpstr>
      <vt:lpstr>ENERGY  CYCLE OVERVIEW</vt:lpstr>
      <vt:lpstr>PowerPoint Presentation</vt:lpstr>
      <vt:lpstr>PowerPoint Presentation</vt:lpstr>
      <vt:lpstr>PowerPoint Presentation</vt:lpstr>
      <vt:lpstr>OBJECTIVE</vt:lpstr>
      <vt:lpstr>3. ANALYSIS</vt:lpstr>
      <vt:lpstr>DASHBOARD</vt:lpstr>
      <vt:lpstr>PowerPoint Presentation</vt:lpstr>
      <vt:lpstr>4. INSIGHTS</vt:lpstr>
      <vt:lpstr>4. INSIGHTS</vt:lpstr>
      <vt:lpstr>4. INSIGHTS</vt:lpstr>
      <vt:lpstr>4. INSIGHTS</vt:lpstr>
      <vt:lpstr>4. INSIGHTS</vt:lpstr>
      <vt:lpstr>4. INSIGHTS</vt:lpstr>
      <vt:lpstr>CHALLENGES &amp; RECOMMENDATIONS</vt:lpstr>
      <vt:lpstr>5. CHALLENGES / RECOMMENDATIONS</vt:lpstr>
      <vt:lpstr>5. CHALLENGES / RECOMMENDATIONS</vt:lpstr>
      <vt:lpstr>5. CHALLENGES / RECOMMENDATIONS</vt:lpstr>
      <vt:lpstr>5. CHALLENGES / RECOMMENDATIONS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Onunwor Excellence</cp:lastModifiedBy>
  <cp:revision>74</cp:revision>
  <dcterms:created xsi:type="dcterms:W3CDTF">2010-02-01T08:03:16Z</dcterms:created>
  <dcterms:modified xsi:type="dcterms:W3CDTF">2025-04-13T17:35:32Z</dcterms:modified>
  <cp:category>www.slidemembers.com</cp:category>
</cp:coreProperties>
</file>

<file path=docProps/thumbnail.jpeg>
</file>